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10287000" cx="18288000"/>
  <p:notesSz cx="6858000" cy="9144000"/>
  <p:embeddedFontLst>
    <p:embeddedFont>
      <p:font typeface="Play"/>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2" roundtripDataSignature="AMtx7mg7uOtFa7Jg3blsfsRsfFe+7Yg/1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lay-bold.fntdata"/><Relationship Id="rId50" Type="http://schemas.openxmlformats.org/officeDocument/2006/relationships/font" Target="fonts/Play-regular.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CA"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rprevent.ca/what-is-sexual-exploitation-and-human-traffickin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tvnews.ca/canada/child-sextortion-reports-on-the-rise-during-pandemic-national-tip-line-1.5302282"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rprevent.ca/what-is-sexual-exploitation-and-human-traffick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rprevent.ca/what-is-sexual-exploitation-and-human-trafficki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support/padlets_makeapadlet" TargetMode="External"/><Relationship Id="rId3" Type="http://schemas.openxmlformats.org/officeDocument/2006/relationships/hyperlink" Target="https://www.google.com/docs/about/" TargetMode="External"/><Relationship Id="rId4" Type="http://schemas.openxmlformats.org/officeDocument/2006/relationships/hyperlink" Target="https://www.zoho.com/doc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rprevent.ca/"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Voici quelques autres questions de discussion et des réponses possibles.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Y a-t-il quelque chose qui t’a surpris ou surprise dans cette vidéo?</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Les réponses peuvent varier. Je suis choqué(e) d’apprendre que la traite des personnes à des fins d’exploitation sexuelle existe au Canada. Je ne pensais pas que la traite des personnes à des fins d’exploitation sexuelle était répandue au Canada. Je suis surpris(e) qu’Amy n’aimait pas son apparence, car je la trouve très jolie. D’après son apparence physique, je n’aurais pas imaginé qu’Amy ait des problèmes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de confiance en soi et soit victime de traite des personnes à des fins d’exploitation sexuelle. Je suis étonné(e) par le changement soudain de la personnalité de Ryan et par la tournure que prend l’histoire. Au début, il semblait être sympathique, mais par la suite, il s’est montré très agressif, impoli, exigeant et violent envers Amy. Je suis surpris(e) que personne, que ce soit sa famille, ses amis ou amies, ou le personnel de l’école, n’ait remarqué le changement d’Amy et ne lui ait proposé de l’aider. Si elle travaillait douze heures par jour dans la traite des personnes à des fins d’exploitation sexuelle et qu’elle était maltraitée par Ryan, elle devait sûrement sécher ses cours et sa santé mentale devait être dans un mauvais état.</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Avant de regarder cette vidéo, aviez-vous entendu parler de la traite des personnes à des fins d’exploitation sexuelle (dans les médias, sur Internet)?</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Avant de regarder cette vidéo, j’avais entendu parler de la traite des personnes à des fins d’exploitation sexuelle aux nouvelles, mais pas dans un contexte canadien. Je pensais que le trafic sexuel avait lieu dans d’autres pays. J’ai entendu parler de certains phénomènes qui s’apparentent à la traite des personnes à des fins d’exploitation sexuelle, comme certaines personnes trouvent un « papa gâteau » ou une « maman gâteau » pour obtenir un soutien financier, des produits de luxe ou pour payer leurs droits de scolarité.</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Quels moyens le trafiquant de personnes a-t-il employé pour exploiter sa victime?</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 trafiquant avait une relation amoureuse avec sa victime avant de l’exploiter. Il s’est aussi constamment disputé et battu avec la victime, diminuant son estime de soi et l’a fait entrer dans un cycle de violence qui a normalisé les « hauts et les bas ».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Quels peuvent être les facteurs ou les raisons pour lesquels la victime, Amy, n’a pas demandé de l’aide à d’autres personnes?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La honte, la culpabilité et la sécurité personnelle sont souvent les raisons pour lesquelles les victimes ne demandent pas d’aide. Les victimes pensent souvent que leurs conflits avec les trafiquants ne sont que temporaires et que leurs relations redeviendront heureuses.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Qui est plus à risque d’être la cible des trafiquants?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 </a:t>
            </a:r>
            <a:r>
              <a:rPr b="0" i="0" lang="en-CA" sz="1800" u="none" strike="noStrike">
                <a:solidFill>
                  <a:srgbClr val="000000"/>
                </a:solidFill>
                <a:latin typeface="Arial"/>
                <a:ea typeface="Arial"/>
                <a:cs typeface="Arial"/>
                <a:sym typeface="Arial"/>
              </a:rPr>
              <a:t>Les réponses peuvent varier. Les jeunes filles (de 16 à 24 ans environ, ou même plus jeunes) et les personnes qui ont moins confiance en elles ou qui ont une perception négative d’elles-mêmes risquent davantage d’être exploitées.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Où les trafiquants de personnes recrutent-ils d’autres trafiquants pour exploiter les jeunes personnes?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N’importe où, y compris dans les écoles, les centres commerciaux et en ligne. Il faut se protéger en tout temps. Les trafiquants de personnes à des fins d’exploitation sexuelle recherchent constamment de nouvelles façons de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recruter de nouveaux membres. Il faut faire attention de ne jamais divulguer de renseignements personnels à des étrangers. Simultanément, porter une attention particulière aux connaissances, y compris les amis ou amies proches et les membres de la famille qui pourraient avoir des influences négatives et être potentiellement des recruteurs ou recruteuses de personnes pour la traite des personnes à des fins d’exploitation sexuelle.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Quelles actions pouvez-vous prendre pour contribuer à la sensibilisation et à la prévention de la traite des personnes à des fins d’exploitation sexuelle?</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Les réponses peuvent varier. Tout d’abord, s’informer de ce qu’est la traite des personnes à des fins d’exploitation sexuelle, de ses signes et de la manière dont elle se produit permet de mieux saisir le problème. Connaître les ressources et les organismes locaux à sa disposition permet de diriger d’autres personnes vers l’aide dont elles ont besoin. Prendre soin de sa santé mentale, garder une attitude et une image de soi positives, avoir une vie sociale saine avec ses amis ou amies et sa famille, se soucier des personnes de son entourage; tout cela contribue à la prévention de la traite des personnes à des fins d’exploitation sexuelle.</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Signaler toute situation où l’on remarque qu’une personne est impliquée dans la traite des personnes à des fins d’exploitation sexuelle à des personnes adultes de confiance comme le personnel enseignant, les parents, les tuteurs ou tutrices, et la police, et demander leur aide.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lang="en-CA"/>
            </a:br>
            <a:endParaRPr b="0" i="0" u="none" strike="noStrike">
              <a:solidFill>
                <a:srgbClr val="000000"/>
              </a:solidFill>
            </a:endParaRPr>
          </a:p>
        </p:txBody>
      </p:sp>
      <p:sp>
        <p:nvSpPr>
          <p:cNvPr id="188" name="Google Shape;18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Les enseignants et enseignantes devraient noter les points clés suivants :</a:t>
            </a:r>
            <a:endParaRPr b="0" i="0" sz="2800" u="none" strike="noStrike">
              <a:solidFill>
                <a:srgbClr val="000000"/>
              </a:solidFill>
            </a:endParaRPr>
          </a:p>
          <a:p>
            <a:pPr indent="-177800" lvl="0" marL="0" rtl="0" algn="l">
              <a:spcBef>
                <a:spcPts val="0"/>
              </a:spcBef>
              <a:spcAft>
                <a:spcPts val="0"/>
              </a:spcAft>
              <a:buClr>
                <a:srgbClr val="000000"/>
              </a:buClr>
              <a:buSzPts val="2800"/>
              <a:buFont typeface="Arial"/>
              <a:buChar char="•"/>
            </a:pPr>
            <a:br>
              <a:rPr b="0" i="0" lang="en-CA" sz="2800" u="none" strike="noStrike">
                <a:solidFill>
                  <a:srgbClr val="000000"/>
                </a:solidFill>
              </a:rPr>
            </a:br>
            <a:r>
              <a:rPr b="0" i="0" lang="en-CA" sz="1800" u="none" strike="noStrike">
                <a:solidFill>
                  <a:srgbClr val="000000"/>
                </a:solidFill>
                <a:latin typeface="Arial"/>
                <a:ea typeface="Arial"/>
                <a:cs typeface="Arial"/>
                <a:sym typeface="Arial"/>
              </a:rPr>
              <a:t>Les trafiquants sexuels utilisent de nombreux moyens détournés pour attirer leurs victimes, notamment en nouant des relations amoureuses ou amicales avec elles.</a:t>
            </a:r>
            <a:endParaRPr/>
          </a:p>
          <a:p>
            <a:pPr indent="-114300" lvl="0" marL="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Indiquer le fait que même si la vidéo présente l’un des scénarios d’exploitation sexuelle les plus communs, soit une personne recrutée par un trafiquant de personnes se faisant passer pour un partenaire romantique, les trafiquants sexuels peuvent également être des amis ou amies proches et des membres de la famille de tous les genres. Il est important que les élèves aient conscience du fait que les trafiquants de personnes cherchent continuellement des moyens d’exploiter plus de jeunes. </a:t>
            </a:r>
            <a:endParaRPr/>
          </a:p>
          <a:p>
            <a:pPr indent="-114300" lvl="0" marL="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Souvent, les victimes ne demandent pas d’aide aux autres pour diverses raisons, notamment la honte, la culpabilité et la sécurité personnelle (peur de subir un préjudice). </a:t>
            </a:r>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Veuillez noter qu’il s’agit d’une excellente occasion de revenir et donner aux élèves la possibilité d’ajouter des éléments à leurs </a:t>
            </a:r>
            <a:r>
              <a:rPr b="1" i="0" lang="en-CA" sz="1800" u="none" strike="noStrike">
                <a:solidFill>
                  <a:srgbClr val="000000"/>
                </a:solidFill>
                <a:latin typeface="Arial"/>
                <a:ea typeface="Arial"/>
                <a:cs typeface="Arial"/>
                <a:sym typeface="Arial"/>
              </a:rPr>
              <a:t>notes sur les indicateurs et signes avertisseurs.</a:t>
            </a:r>
            <a:r>
              <a:rPr b="0" i="0" lang="en-CA" sz="1800" u="none" strike="noStrike">
                <a:solidFill>
                  <a:srgbClr val="000000"/>
                </a:solidFill>
                <a:latin typeface="Arial"/>
                <a:ea typeface="Arial"/>
                <a:cs typeface="Arial"/>
                <a:sym typeface="Arial"/>
              </a:rPr>
              <a:t> Si vous fai</a:t>
            </a:r>
            <a:br>
              <a:rPr lang="en-CA"/>
            </a:br>
            <a:endParaRPr/>
          </a:p>
        </p:txBody>
      </p:sp>
      <p:sp>
        <p:nvSpPr>
          <p:cNvPr id="202" name="Google Shape;20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Les enseignants et enseignantes devraient noter les points clés suivants :</a:t>
            </a:r>
            <a:endParaRPr b="0" i="0" sz="2800" u="none" strike="noStrike">
              <a:solidFill>
                <a:srgbClr val="000000"/>
              </a:solidFill>
            </a:endParaRPr>
          </a:p>
          <a:p>
            <a:pPr indent="-177800" lvl="0" marL="0" rtl="0" algn="l">
              <a:spcBef>
                <a:spcPts val="0"/>
              </a:spcBef>
              <a:spcAft>
                <a:spcPts val="0"/>
              </a:spcAft>
              <a:buClr>
                <a:srgbClr val="000000"/>
              </a:buClr>
              <a:buSzPts val="2800"/>
              <a:buFont typeface="Arial"/>
              <a:buChar char="•"/>
            </a:pPr>
            <a:br>
              <a:rPr b="0" i="0" lang="en-CA" sz="2800" u="none" strike="noStrike">
                <a:solidFill>
                  <a:srgbClr val="000000"/>
                </a:solidFill>
              </a:rPr>
            </a:br>
            <a:r>
              <a:rPr b="0" i="0" lang="en-CA" sz="1800" u="none" strike="noStrike">
                <a:solidFill>
                  <a:srgbClr val="000000"/>
                </a:solidFill>
                <a:latin typeface="Arial"/>
                <a:ea typeface="Arial"/>
                <a:cs typeface="Arial"/>
                <a:sym typeface="Arial"/>
              </a:rPr>
              <a:t>Les trafiquants sexuels utilisent de nombreux moyens détournés pour attirer leurs victimes, notamment en nouant des relations amoureuses ou amicales avec elles.</a:t>
            </a:r>
            <a:endParaRPr/>
          </a:p>
          <a:p>
            <a:pPr indent="-114300" lvl="0" marL="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Indiquer le fait que même si la vidéo présente l’un des scénarios d’exploitation sexuelle les plus communs, soit une personne recrutée par un trafiquant de personnes se faisant passer pour un partenaire romantique, les trafiquants sexuels peuvent également être des amis ou amies proches et des membres de la famille de tous les genres. Il est important que les élèves aient conscience du fait que les trafiquants de personnes cherchent continuellement des moyens d’exploiter plus de jeunes. </a:t>
            </a:r>
            <a:endParaRPr/>
          </a:p>
          <a:p>
            <a:pPr indent="-114300" lvl="0" marL="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Souvent, les victimes ne demandent pas d’aide aux autres pour diverses raisons, notamment la honte, la culpabilité et la sécurité personnelle (peur de subir un préjudice). </a:t>
            </a:r>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Veuillez noter qu’il s’agit d’une excellente occasion de revenir et donner aux élèves la possibilité d’ajouter des éléments à leurs </a:t>
            </a:r>
            <a:r>
              <a:rPr b="1" i="0" lang="en-CA" sz="1800" u="none" strike="noStrike">
                <a:solidFill>
                  <a:srgbClr val="000000"/>
                </a:solidFill>
                <a:latin typeface="Arial"/>
                <a:ea typeface="Arial"/>
                <a:cs typeface="Arial"/>
                <a:sym typeface="Arial"/>
              </a:rPr>
              <a:t>notes sur les indicateurs et signes avertisseurs.</a:t>
            </a:r>
            <a:r>
              <a:rPr b="0" i="0" lang="en-CA" sz="1800" u="none" strike="noStrike">
                <a:solidFill>
                  <a:srgbClr val="000000"/>
                </a:solidFill>
                <a:latin typeface="Arial"/>
                <a:ea typeface="Arial"/>
                <a:cs typeface="Arial"/>
                <a:sym typeface="Arial"/>
              </a:rPr>
              <a:t> Si vous fai</a:t>
            </a:r>
            <a:br>
              <a:rPr lang="en-CA"/>
            </a:br>
            <a:endParaRPr/>
          </a:p>
        </p:txBody>
      </p:sp>
      <p:sp>
        <p:nvSpPr>
          <p:cNvPr id="216" name="Google Shape;21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highlight>
                  <a:srgbClr val="FFFFFF"/>
                </a:highlight>
                <a:latin typeface="Arial"/>
                <a:ea typeface="Arial"/>
                <a:cs typeface="Arial"/>
                <a:sym typeface="Arial"/>
              </a:rPr>
              <a:t>Cette discussion est un bon endroit pour que les enseignants et enseignantes</a:t>
            </a:r>
            <a:r>
              <a:rPr b="1" i="0" lang="en-CA" sz="1800" u="none" strike="noStrike">
                <a:solidFill>
                  <a:srgbClr val="000000"/>
                </a:solidFill>
                <a:highlight>
                  <a:srgbClr val="FFFFFF"/>
                </a:highlight>
                <a:latin typeface="Arial"/>
                <a:ea typeface="Arial"/>
                <a:cs typeface="Arial"/>
                <a:sym typeface="Arial"/>
              </a:rPr>
              <a:t>soulignent les signes avertisseurs</a:t>
            </a:r>
            <a:r>
              <a:rPr b="0" i="0" lang="en-CA" sz="1800" u="none" strike="noStrike">
                <a:solidFill>
                  <a:srgbClr val="000000"/>
                </a:solidFill>
                <a:highlight>
                  <a:srgbClr val="FFFFFF"/>
                </a:highlight>
                <a:latin typeface="Arial"/>
                <a:ea typeface="Arial"/>
                <a:cs typeface="Arial"/>
                <a:sym typeface="Arial"/>
              </a:rPr>
              <a:t> et rappellent aux élèves de les noter sur leur tableau. Les diapositives suivantes fournissent des indicateurs supplémentaires liés aux questions ci-dessus.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lang="en-CA"/>
            </a:br>
            <a:endParaRPr/>
          </a:p>
        </p:txBody>
      </p:sp>
      <p:sp>
        <p:nvSpPr>
          <p:cNvPr id="230" name="Google Shape;23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Voici quelques autres questions de discussion et des réponses possibles.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Y a-t-il quelque chose qui t’a surpris ou surprise dans cette vidéo?</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Les réponses peuvent varier. Je suis choqué(e) d’apprendre que la traite des personnes à des fins d’exploitation sexuelle existe au Canada. Je ne pensais pas que la traite des personnes à des fins d’exploitation sexuelle était répandue au Canada. Je suis surpris(e) qu’Amy n’aimait pas son apparence, car je la trouve très jolie. D’après son apparence physique, je n’aurais pas imaginé qu’Amy ait des problèmes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de confiance en soi et soit victime de traite des personnes à des fins d’exploitation sexuelle. Je suis étonné(e) par le changement soudain de la personnalité de Ryan et par la tournure que prend l’histoire. Au début, il semblait être sympathique, mais par la suite, il s’est montré très agressif, impoli, exigeant et violent envers Amy. Je suis surpris(e) que personne, que ce soit sa famille, ses amis ou amies, ou le personnel de l’école, n’ait remarqué le changement d’Amy et ne lui ait proposé de l’aider. Si elle travaillait douze heures par jour dans la traite des personnes à des fins d’exploitation sexuelle et qu’elle était maltraitée par Ryan, elle devait sûrement sécher ses cours et sa santé mentale devait être dans un mauvais état.</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Avant de regarder cette vidéo, aviez-vous entendu parler de la traite des personnes à des fins d’exploitation sexuelle (dans les médias, sur Internet)?</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Avant de regarder cette vidéo, j’avais entendu parler de la traite des personnes à des fins d’exploitation sexuelle aux nouvelles, mais pas dans un contexte canadien. Je pensais que le trafic sexuel avait lieu dans d’autres pays. J’ai entendu parler de certains phénomènes qui s’apparentent à la traite des personnes à des fins d’exploitation sexuelle, comme certaines personnes trouvent un « papa gâteau » ou une « maman gâteau » pour obtenir un soutien financier, des produits de luxe ou pour payer leurs droits de scolarité.</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Quels moyens le trafiquant de personnes a-t-il employé pour exploiter sa victime?</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 trafiquant avait une relation amoureuse avec sa victime avant de l’exploiter. Il s’est aussi constamment disputé et battu avec la victime, diminuant son estime de soi et l’a fait entrer dans un cycle de violence qui a normalisé les « hauts et les bas ».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Quels peuvent être les facteurs ou les raisons pour lesquels la victime, Amy, n’a pas demandé de l’aide à d’autres personnes?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La honte, la culpabilité et la sécurité personnelle sont souvent les raisons pour lesquelles les victimes ne demandent pas d’aide. Les victimes pensent souvent que leurs conflits avec les trafiquants ne sont que temporaires et que leurs relations redeviendront heureuses.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Qui est plus à risque d’être la cible des trafiquants?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 </a:t>
            </a:r>
            <a:r>
              <a:rPr b="0" i="0" lang="en-CA" sz="1800" u="none" strike="noStrike">
                <a:solidFill>
                  <a:srgbClr val="000000"/>
                </a:solidFill>
                <a:latin typeface="Arial"/>
                <a:ea typeface="Arial"/>
                <a:cs typeface="Arial"/>
                <a:sym typeface="Arial"/>
              </a:rPr>
              <a:t>Les réponses peuvent varier. Les jeunes filles (de 16 à 24 ans environ, ou même plus jeunes) et les personnes qui ont moins confiance en elles ou qui ont une perception négative d’elles-mêmes risquent davantage d’être exploitées.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Où les trafiquants de personnes recrutent-ils d’autres trafiquants pour exploiter les jeunes personnes?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N’importe où, y compris dans les écoles, les centres commerciaux et en ligne. Il faut se protéger en tout temps. Les trafiquants de personnes à des fins d’exploitation sexuelle recherchent constamment de nouvelles façons de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recruter de nouveaux membres. Il faut faire attention de ne jamais divulguer de renseignements personnels à des étrangers. Simultanément, porter une attention particulière aux connaissances, y compris les amis ou amies proches et les membres de la famille qui pourraient avoir des influences négatives et être potentiellement des recruteurs ou recruteuses de personnes pour la traite des personnes à des fins d’exploitation sexuelle.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Quelles actions pouvez-vous prendre pour contribuer à la sensibilisation et à la prévention de la traite des personnes à des fins d’exploitation sexuelle?</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Les réponses peuvent varier. Tout d’abord, s’informer de ce qu’est la traite des personnes à des fins d’exploitation sexuelle, de ses signes et de la manière dont elle se produit permet de mieux saisir le problème. Connaître les ressources et les organismes locaux à sa disposition permet de diriger d’autres personnes vers l’aide dont elles ont besoin. Prendre soin de sa santé mentale, garder une attitude et une image de soi positives, avoir une vie sociale saine avec ses amis ou amies et sa famille, se soucier des personnes de son entourage; tout cela contribue à la prévention de la traite des personnes à des fins d’exploitation sexuelle.</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Signaler toute situation où l’on remarque qu’une personne est impliquée dans la traite des personnes à des fins d’exploitation sexuelle à des personnes adultes de confiance comme le personnel enseignant, les parents, les tuteurs ou tutrices, et la police, et demander leur aide.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lang="en-CA"/>
            </a:br>
            <a:endParaRPr b="0" i="0" u="none" strike="noStrike">
              <a:solidFill>
                <a:srgbClr val="000000"/>
              </a:solidFill>
            </a:endParaRPr>
          </a:p>
        </p:txBody>
      </p:sp>
      <p:sp>
        <p:nvSpPr>
          <p:cNvPr id="244" name="Google Shape;24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Voici quelques autres questions de discussion et des réponses possibles.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Y a-t-il quelque chose qui t’a surpris ou surprise dans cette vidéo?</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Les réponses peuvent varier. Je suis choqué(e) d’apprendre que la traite des personnes à des fins d’exploitation sexuelle existe au Canada. Je ne pensais pas que la traite des personnes à des fins d’exploitation sexuelle était répandue au Canada. Je suis surpris(e) qu’Amy n’aimait pas son apparence, car je la trouve très jolie. D’après son apparence physique, je n’aurais pas imaginé qu’Amy ait des problèmes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de confiance en soi et soit victime de traite des personnes à des fins d’exploitation sexuelle. Je suis étonné(e) par le changement soudain de la personnalité de Ryan et par la tournure que prend l’histoire. Au début, il semblait être sympathique, mais par la suite, il s’est montré très agressif, impoli, exigeant et violent envers Amy. Je suis surpris(e) que personne, que ce soit sa famille, ses amis ou amies, ou le personnel de l’école, n’ait remarqué le changement d’Amy et ne lui ait proposé de l’aider. Si elle travaillait douze heures par jour dans la traite des personnes à des fins d’exploitation sexuelle et qu’elle était maltraitée par Ryan, elle devait sûrement sécher ses cours et sa santé mentale devait être dans un mauvais état.</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Avant de regarder cette vidéo, aviez-vous entendu parler de la traite des personnes à des fins d’exploitation sexuelle (dans les médias, sur Internet)?</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Avant de regarder cette vidéo, j’avais entendu parler de la traite des personnes à des fins d’exploitation sexuelle aux nouvelles, mais pas dans un contexte canadien. Je pensais que le trafic sexuel avait lieu dans d’autres pays. J’ai entendu parler de certains phénomènes qui s’apparentent à la traite des personnes à des fins d’exploitation sexuelle, comme certaines personnes trouvent un « papa gâteau » ou une « maman gâteau » pour obtenir un soutien financier, des produits de luxe ou pour payer leurs droits de scolarité.</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Quels moyens le trafiquant de personnes a-t-il employé pour exploiter sa victime?</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 trafiquant avait une relation amoureuse avec sa victime avant de l’exploiter. Il s’est aussi constamment disputé et battu avec la victime, diminuant son estime de soi et l’a fait entrer dans un cycle de violence qui a normalisé les « hauts et les bas ».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Quels peuvent être les facteurs ou les raisons pour lesquels la victime, Amy, n’a pas demandé de l’aide à d’autres personnes?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La honte, la culpabilité et la sécurité personnelle sont souvent les raisons pour lesquelles les victimes ne demandent pas d’aide. Les victimes pensent souvent que leurs conflits avec les trafiquants ne sont que temporaires et que leurs relations redeviendront heureuses.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Qui est plus à risque d’être la cible des trafiquants?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 </a:t>
            </a:r>
            <a:r>
              <a:rPr b="0" i="0" lang="en-CA" sz="1800" u="none" strike="noStrike">
                <a:solidFill>
                  <a:srgbClr val="000000"/>
                </a:solidFill>
                <a:latin typeface="Arial"/>
                <a:ea typeface="Arial"/>
                <a:cs typeface="Arial"/>
                <a:sym typeface="Arial"/>
              </a:rPr>
              <a:t>Les réponses peuvent varier. Les jeunes filles (de 16 à 24 ans environ, ou même plus jeunes) et les personnes qui ont moins confiance en elles ou qui ont une perception négative d’elles-mêmes risquent davantage d’être exploitées.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Où les trafiquants de personnes recrutent-ils d’autres trafiquants pour exploiter les jeunes personnes?</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N’importe où, y compris dans les écoles, les centres commerciaux et en ligne. Il faut se protéger en tout temps. Les trafiquants de personnes à des fins d’exploitation sexuelle recherchent constamment de nouvelles façons de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recruter de nouveaux membres. Il faut faire attention de ne jamais divulguer de renseignements personnels à des étrangers. Simultanément, porter une attention particulière aux connaissances, y compris les amis ou amies proches et les membres de la famille qui pourraient avoir des influences négatives et être potentiellement des recruteurs ou recruteuses de personnes pour la traite des personnes à des fins d’exploitation sexuelle.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none" strike="noStrike">
                <a:solidFill>
                  <a:srgbClr val="000000"/>
                </a:solidFill>
                <a:latin typeface="Arial"/>
                <a:ea typeface="Arial"/>
                <a:cs typeface="Arial"/>
                <a:sym typeface="Arial"/>
              </a:rPr>
              <a:t>Quelles actions pouvez-vous prendre pour contribuer à la sensibilisation et à la prévention de la traite des personnes à des fins d’exploitation sexuelle?</a:t>
            </a:r>
            <a:endParaRPr b="0" i="0" u="none" strike="noStrike">
              <a:solidFill>
                <a:srgbClr val="000000"/>
              </a:solidFill>
            </a:endParaRPr>
          </a:p>
          <a:p>
            <a:pPr indent="0" lvl="0" marL="0" rtl="0" algn="l">
              <a:spcBef>
                <a:spcPts val="0"/>
              </a:spcBef>
              <a:spcAft>
                <a:spcPts val="0"/>
              </a:spcAft>
              <a:buNone/>
            </a:pPr>
            <a:r>
              <a:rPr b="1" i="0" lang="en-CA" sz="1800" u="none" strike="noStrike">
                <a:solidFill>
                  <a:srgbClr val="000000"/>
                </a:solidFill>
                <a:latin typeface="Arial"/>
                <a:ea typeface="Arial"/>
                <a:cs typeface="Arial"/>
                <a:sym typeface="Arial"/>
              </a:rPr>
              <a:t>Réponses possibles :</a:t>
            </a:r>
            <a:r>
              <a:rPr b="0" i="0" lang="en-CA" sz="1800" u="none" strike="noStrike">
                <a:solidFill>
                  <a:srgbClr val="000000"/>
                </a:solidFill>
                <a:latin typeface="Arial"/>
                <a:ea typeface="Arial"/>
                <a:cs typeface="Arial"/>
                <a:sym typeface="Arial"/>
              </a:rPr>
              <a:t> Les réponses peuvent varier. Tout d’abord, s’informer de ce qu’est la traite des personnes à des fins d’exploitation sexuelle, de ses signes et de la manière dont elle se produit permet de mieux saisir le problème. Connaître les ressources et les organismes locaux à sa disposition permet de diriger d’autres personnes vers l’aide dont elles ont besoin. Prendre soin de sa santé mentale, garder une attitude et une image de soi positives, avoir une vie sociale saine avec ses amis ou amies et sa famille, se soucier des personnes de son entourage; tout cela contribue à la prévention de la traite des personnes à des fins d’exploitation sexuelle.</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Signaler toute situation où l’on remarque qu’une personne est impliquée dans la traite des personnes à des fins d’exploitation sexuelle à des personnes adultes de confiance comme le personnel enseignant, les parents, les tuteurs ou tutrices, et la police, et demander leur aide.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lang="en-CA"/>
            </a:br>
            <a:endParaRPr b="0" i="0" u="none" strike="noStrike">
              <a:solidFill>
                <a:srgbClr val="000000"/>
              </a:solidFill>
            </a:endParaRPr>
          </a:p>
        </p:txBody>
      </p:sp>
      <p:sp>
        <p:nvSpPr>
          <p:cNvPr id="258" name="Google Shape;25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highlight>
                  <a:srgbClr val="FFFFFF"/>
                </a:highlight>
                <a:latin typeface="Arial"/>
                <a:ea typeface="Arial"/>
                <a:cs typeface="Arial"/>
                <a:sym typeface="Arial"/>
              </a:rPr>
              <a:t>Cette discussion est un bon endroit pour que les enseignants et enseignantes</a:t>
            </a:r>
            <a:r>
              <a:rPr b="1" i="0" lang="en-CA" sz="1800" u="none" strike="noStrike">
                <a:solidFill>
                  <a:srgbClr val="000000"/>
                </a:solidFill>
                <a:highlight>
                  <a:srgbClr val="FFFFFF"/>
                </a:highlight>
                <a:latin typeface="Arial"/>
                <a:ea typeface="Arial"/>
                <a:cs typeface="Arial"/>
                <a:sym typeface="Arial"/>
              </a:rPr>
              <a:t>soulignent les signes avertisseurs</a:t>
            </a:r>
            <a:r>
              <a:rPr b="0" i="0" lang="en-CA" sz="1800" u="none" strike="noStrike">
                <a:solidFill>
                  <a:srgbClr val="000000"/>
                </a:solidFill>
                <a:highlight>
                  <a:srgbClr val="FFFFFF"/>
                </a:highlight>
                <a:latin typeface="Arial"/>
                <a:ea typeface="Arial"/>
                <a:cs typeface="Arial"/>
                <a:sym typeface="Arial"/>
              </a:rPr>
              <a:t> et rappellent aux élèves de les noter sur leur tableau. Les diapositives suivantes fournissent des indicateurs supplémentaires liés aux questions ci-dessus.</a:t>
            </a:r>
            <a:endParaRPr b="0" i="0" sz="2800" u="none" strike="noStrike">
              <a:solidFill>
                <a:srgbClr val="000000"/>
              </a:solidFill>
            </a:endParaRPr>
          </a:p>
          <a:p>
            <a:pPr indent="0" lvl="0" marL="0" rtl="0" algn="l">
              <a:spcBef>
                <a:spcPts val="0"/>
              </a:spcBef>
              <a:spcAft>
                <a:spcPts val="0"/>
              </a:spcAft>
              <a:buNone/>
            </a:pPr>
            <a:br>
              <a:rPr b="0" i="0" lang="en-CA" sz="2800" u="none" strike="noStrike">
                <a:solidFill>
                  <a:srgbClr val="000000"/>
                </a:solidFill>
              </a:rPr>
            </a:br>
            <a:br>
              <a:rPr lang="en-CA" sz="2800"/>
            </a:br>
            <a:endParaRPr/>
          </a:p>
        </p:txBody>
      </p:sp>
      <p:sp>
        <p:nvSpPr>
          <p:cNvPr id="285" name="Google Shape;28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Même si toute personne peut être exploitée, il existe des facteurs de risque qui rendent certains jeunes plus vulnérables que d’autres, </a:t>
            </a:r>
            <a:r>
              <a:rPr b="1" i="0" lang="en-CA" sz="1800" u="none" strike="noStrike">
                <a:solidFill>
                  <a:srgbClr val="000000"/>
                </a:solidFill>
                <a:latin typeface="Arial"/>
                <a:ea typeface="Arial"/>
                <a:cs typeface="Arial"/>
                <a:sym typeface="Arial"/>
              </a:rPr>
              <a:t>le principal étant le fait d’être une fille ou une femme</a:t>
            </a:r>
            <a:r>
              <a:rPr b="0" i="0" lang="en-CA" sz="1800" u="none" strike="noStrike">
                <a:solidFill>
                  <a:srgbClr val="000000"/>
                </a:solidFill>
                <a:latin typeface="Arial"/>
                <a:ea typeface="Arial"/>
                <a:cs typeface="Arial"/>
                <a:sym typeface="Arial"/>
              </a:rPr>
              <a:t>.</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Il faut se protéger en tout temps. Les trafiquants de personnes recherchent constamment de nouvelles façons de recruter de nouveaux membres. Les élèves doivent faire attention de ne jamais divulguer de renseignements personnels à des étrangers. Simultanément, porter une attention particulière aux connaissances, y compris les amis ou amies proches et les membres de la famille, qui pourraient avoir des influences négatives et être potentiellement des recruteurs ou recruteuses de personnes pour la traite des personnes à des fins d’exploitation sexuelle.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b="0" i="0" lang="en-CA" u="none" strike="noStrike">
                <a:solidFill>
                  <a:srgbClr val="000000"/>
                </a:solidFill>
              </a:rPr>
            </a:br>
            <a:r>
              <a:rPr b="0" i="0" lang="en-CA" sz="1800" u="none" strike="noStrike">
                <a:solidFill>
                  <a:srgbClr val="000000"/>
                </a:solidFill>
                <a:latin typeface="Arial"/>
                <a:ea typeface="Arial"/>
                <a:cs typeface="Arial"/>
                <a:sym typeface="Arial"/>
              </a:rPr>
              <a:t>Pour une définition de l’exploitation sexuelle des enfants et de la traite des personnes à des fins d’exploitation sexuelle, veuillez consulter : </a:t>
            </a:r>
            <a:r>
              <a:rPr b="0" i="0" lang="en-CA" sz="1800" u="sng" strike="noStrike">
                <a:solidFill>
                  <a:srgbClr val="0000FF"/>
                </a:solidFill>
                <a:latin typeface="Arial"/>
                <a:ea typeface="Arial"/>
                <a:cs typeface="Arial"/>
                <a:sym typeface="Arial"/>
                <a:hlinkClick r:id="rId2">
                  <a:extLst>
                    <a:ext uri="{A12FA001-AC4F-418D-AE19-62706E023703}">
                      <ahyp:hlinkClr val="tx"/>
                    </a:ext>
                  </a:extLst>
                </a:hlinkClick>
              </a:rPr>
              <a:t>https://www.wrprevent.ca/what-is-sexual-exploitation-and-human-trafficking</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b="0" i="0" lang="en-CA" u="none" strike="noStrike">
                <a:solidFill>
                  <a:srgbClr val="000000"/>
                </a:solidFill>
              </a:rPr>
            </a:br>
            <a:endParaRPr/>
          </a:p>
        </p:txBody>
      </p:sp>
      <p:sp>
        <p:nvSpPr>
          <p:cNvPr id="299" name="Google Shape;29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highlight>
                  <a:srgbClr val="FFFFFF"/>
                </a:highlight>
                <a:latin typeface="Arial"/>
                <a:ea typeface="Arial"/>
                <a:cs typeface="Arial"/>
                <a:sym typeface="Arial"/>
              </a:rPr>
              <a:t>Cette discussion est un bon endroit pour que les enseignants et enseignantes</a:t>
            </a:r>
            <a:r>
              <a:rPr b="1" i="0" lang="en-CA" sz="1800" u="none" strike="noStrike">
                <a:solidFill>
                  <a:srgbClr val="000000"/>
                </a:solidFill>
                <a:highlight>
                  <a:srgbClr val="FFFFFF"/>
                </a:highlight>
                <a:latin typeface="Arial"/>
                <a:ea typeface="Arial"/>
                <a:cs typeface="Arial"/>
                <a:sym typeface="Arial"/>
              </a:rPr>
              <a:t>soulignent les signes avertisseurs</a:t>
            </a:r>
            <a:r>
              <a:rPr b="0" i="0" lang="en-CA" sz="1800" u="none" strike="noStrike">
                <a:solidFill>
                  <a:srgbClr val="000000"/>
                </a:solidFill>
                <a:highlight>
                  <a:srgbClr val="FFFFFF"/>
                </a:highlight>
                <a:latin typeface="Arial"/>
                <a:ea typeface="Arial"/>
                <a:cs typeface="Arial"/>
                <a:sym typeface="Arial"/>
              </a:rPr>
              <a:t> et rappellent aux élèves de les noter sur leur tableau. Les diapositives suivantes fournissent des indicateurs supplémentaires liés aux questions ci-dessus.</a:t>
            </a:r>
            <a:endParaRPr b="0" i="0" sz="2800" u="none" strike="noStrike">
              <a:solidFill>
                <a:srgbClr val="000000"/>
              </a:solidFill>
            </a:endParaRPr>
          </a:p>
          <a:p>
            <a:pPr indent="0" lvl="0" marL="0" rtl="0" algn="l">
              <a:spcBef>
                <a:spcPts val="0"/>
              </a:spcBef>
              <a:spcAft>
                <a:spcPts val="0"/>
              </a:spcAft>
              <a:buNone/>
            </a:pPr>
            <a:br>
              <a:rPr b="0" i="0" lang="en-CA" sz="2800" u="none" strike="noStrike">
                <a:solidFill>
                  <a:srgbClr val="000000"/>
                </a:solidFill>
              </a:rPr>
            </a:br>
            <a:br>
              <a:rPr lang="en-CA" sz="2800"/>
            </a:br>
            <a:br>
              <a:rPr lang="en-CA" sz="2800"/>
            </a:br>
            <a:endParaRPr/>
          </a:p>
        </p:txBody>
      </p:sp>
      <p:sp>
        <p:nvSpPr>
          <p:cNvPr id="309" name="Google Shape;30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highlight>
                  <a:srgbClr val="FFFFFF"/>
                </a:highlight>
                <a:latin typeface="Arial"/>
                <a:ea typeface="Arial"/>
                <a:cs typeface="Arial"/>
                <a:sym typeface="Arial"/>
              </a:rPr>
              <a:t>Pour que la traite des personnes à des fins d’exploitation sexuelle et l’exploitation sexuelle des enfants continuent, il doit y avoir une demande. </a:t>
            </a:r>
            <a:endParaRPr b="0" i="0" u="none" strike="noStrike">
              <a:solidFill>
                <a:srgbClr val="000000"/>
              </a:solidFill>
            </a:endParaRPr>
          </a:p>
          <a:p>
            <a:pPr indent="0" lvl="0" marL="0" rtl="0" algn="l">
              <a:spcBef>
                <a:spcPts val="1200"/>
              </a:spcBef>
              <a:spcAft>
                <a:spcPts val="0"/>
              </a:spcAft>
              <a:buNone/>
            </a:pPr>
            <a:r>
              <a:rPr b="0" i="0" lang="en-CA" sz="1800" u="none" strike="noStrike">
                <a:solidFill>
                  <a:srgbClr val="000000"/>
                </a:solidFill>
                <a:highlight>
                  <a:srgbClr val="FFFFFF"/>
                </a:highlight>
                <a:latin typeface="Arial"/>
                <a:ea typeface="Arial"/>
                <a:cs typeface="Arial"/>
                <a:sym typeface="Arial"/>
              </a:rPr>
              <a:t>Lors de conversations sur l’exploitation sexuelle des enfants et la traite des personnes à des fins d’exploitation sexuelle, on oublie souvent les dynamiques culturelles et sociales facilitant ces transactions qui relèvent de l’exploitation.</a:t>
            </a:r>
            <a:endParaRPr b="0" i="0" u="none" strike="noStrike">
              <a:solidFill>
                <a:srgbClr val="000000"/>
              </a:solidFill>
            </a:endParaRPr>
          </a:p>
          <a:p>
            <a:pPr indent="0" lvl="0" marL="0" rtl="0" algn="l">
              <a:spcBef>
                <a:spcPts val="1200"/>
              </a:spcBef>
              <a:spcAft>
                <a:spcPts val="0"/>
              </a:spcAft>
              <a:buNone/>
            </a:pPr>
            <a:r>
              <a:rPr b="0" i="0" lang="en-CA" sz="1800" u="none" strike="noStrike">
                <a:solidFill>
                  <a:srgbClr val="000000"/>
                </a:solidFill>
                <a:highlight>
                  <a:srgbClr val="FFFFFF"/>
                </a:highlight>
                <a:latin typeface="Arial"/>
                <a:ea typeface="Arial"/>
                <a:cs typeface="Arial"/>
                <a:sym typeface="Arial"/>
              </a:rPr>
              <a:t>La chosification des femmes et des filles dans les médias de masse est toujours répandue. Les personnes de genre féminin sont souvent présentées comme des objets de consommation dont on peut disposer à sa guise. Les relations non consensuelles basées sur la domination et le contrôle qu’exercent les hommes sur les femmes et les filles sont souvent glorifiées. Les expériences sexuelles, l’argent et les biens matériels, comme les voitures, les vêtements et les bijoux sont souvent présentés dans les communautés occidentales et occidentalisées comme les éléments qui servent à mesurer la valeur et le statut d’un homme.  </a:t>
            </a:r>
            <a:endParaRPr b="0" i="0" u="none" strike="noStrike">
              <a:solidFill>
                <a:srgbClr val="000000"/>
              </a:solidFill>
            </a:endParaRPr>
          </a:p>
          <a:p>
            <a:pPr indent="0" lvl="0" marL="0" rtl="0" algn="l">
              <a:spcBef>
                <a:spcPts val="1200"/>
              </a:spcBef>
              <a:spcAft>
                <a:spcPts val="0"/>
              </a:spcAft>
              <a:buNone/>
            </a:pPr>
            <a:r>
              <a:rPr b="0" i="0" lang="en-CA" sz="1800" u="none" strike="noStrike">
                <a:solidFill>
                  <a:srgbClr val="000000"/>
                </a:solidFill>
                <a:highlight>
                  <a:srgbClr val="FFFFFF"/>
                </a:highlight>
                <a:latin typeface="Arial"/>
                <a:ea typeface="Arial"/>
                <a:cs typeface="Arial"/>
                <a:sym typeface="Arial"/>
              </a:rPr>
              <a:t>L’un des objectifs clés de cette ressource est d’aider le personnel enseignant à encourager des conversations avec les élèves de genre masculin, afin de défier les normes culturelles menant à la violence basée sur le genre, y compris l’exploitation sexuelle des enfants et la traite des personnes à des fins d’exploitation sexuelle.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b="0" i="0" lang="en-CA" u="none" strike="noStrike">
                <a:solidFill>
                  <a:srgbClr val="000000"/>
                </a:solidFill>
              </a:rPr>
            </a:br>
            <a:br>
              <a:rPr b="0" i="0" lang="en-CA" u="none" strike="noStrike">
                <a:solidFill>
                  <a:srgbClr val="000000"/>
                </a:solidFill>
              </a:rPr>
            </a:br>
            <a:endParaRPr/>
          </a:p>
        </p:txBody>
      </p:sp>
      <p:sp>
        <p:nvSpPr>
          <p:cNvPr id="323" name="Google Shape;32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Il est important que les élèves aient conscience du fait que les trafiquants de personnes cherchent continuellement des moyens d’exploiter plus de jeunes, même durant la pandémie. </a:t>
            </a:r>
            <a:endParaRPr b="0" i="0" sz="2800" u="none" strike="noStrike">
              <a:solidFill>
                <a:srgbClr val="000000"/>
              </a:solidFill>
            </a:endParaRPr>
          </a:p>
          <a:p>
            <a:pPr indent="0" lvl="0" marL="0" rtl="0" algn="l">
              <a:spcBef>
                <a:spcPts val="0"/>
              </a:spcBef>
              <a:spcAft>
                <a:spcPts val="0"/>
              </a:spcAft>
              <a:buNone/>
            </a:pPr>
            <a:br>
              <a:rPr lang="en-CA" sz="2800"/>
            </a:br>
            <a:br>
              <a:rPr lang="en-CA" sz="2800"/>
            </a:br>
            <a:endParaRPr/>
          </a:p>
        </p:txBody>
      </p:sp>
      <p:sp>
        <p:nvSpPr>
          <p:cNvPr id="337" name="Google Shape;33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Source : Somos, C. « Les rapports de "sextorsion" d’enfants sont en hausse pendant la pandémie : ligne d’information nationale ». CTV News. 9 février 2021, </a:t>
            </a:r>
            <a:r>
              <a:rPr b="0" i="0" lang="en-CA" sz="1800" u="sng" strike="noStrike">
                <a:solidFill>
                  <a:srgbClr val="0000FF"/>
                </a:solidFill>
                <a:latin typeface="Arial"/>
                <a:ea typeface="Arial"/>
                <a:cs typeface="Arial"/>
                <a:sym typeface="Arial"/>
                <a:hlinkClick r:id="rId2">
                  <a:extLst>
                    <a:ext uri="{A12FA001-AC4F-418D-AE19-62706E023703}">
                      <ahyp:hlinkClr val="tx"/>
                    </a:ext>
                  </a:extLst>
                </a:hlinkClick>
              </a:rPr>
              <a:t>https://www.ctvnews.ca/canada/child-sextortion-reports-on-the-rise-during-pandemic-national-tip-line-1.5302282</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Notez que c’est aussi l’occasion d’ajouter le terme </a:t>
            </a:r>
            <a:r>
              <a:rPr b="1" i="0" lang="en-CA" sz="1800" u="none" strike="noStrike">
                <a:solidFill>
                  <a:srgbClr val="000000"/>
                </a:solidFill>
                <a:latin typeface="Arial"/>
                <a:ea typeface="Arial"/>
                <a:cs typeface="Arial"/>
                <a:sym typeface="Arial"/>
              </a:rPr>
              <a:t>sextorsion</a:t>
            </a:r>
            <a:r>
              <a:rPr b="0" i="0" lang="en-CA" sz="1800" u="none" strike="noStrike">
                <a:solidFill>
                  <a:srgbClr val="000000"/>
                </a:solidFill>
                <a:latin typeface="Arial"/>
                <a:ea typeface="Arial"/>
                <a:cs typeface="Arial"/>
                <a:sym typeface="Arial"/>
              </a:rPr>
              <a:t> au </a:t>
            </a:r>
            <a:r>
              <a:rPr b="1" i="0" lang="en-CA" sz="1800" u="none" strike="noStrike">
                <a:solidFill>
                  <a:srgbClr val="000000"/>
                </a:solidFill>
                <a:latin typeface="Arial"/>
                <a:ea typeface="Arial"/>
                <a:cs typeface="Arial"/>
                <a:sym typeface="Arial"/>
              </a:rPr>
              <a:t>mur de mots numérique</a:t>
            </a:r>
            <a:r>
              <a:rPr b="0" i="0" lang="en-CA" sz="1800" u="none" strike="noStrike">
                <a:solidFill>
                  <a:srgbClr val="000000"/>
                </a:solidFill>
                <a:latin typeface="Arial"/>
                <a:ea typeface="Arial"/>
                <a:cs typeface="Arial"/>
                <a:sym typeface="Arial"/>
              </a:rPr>
              <a:t> si vous en utilisez un.</a:t>
            </a:r>
            <a:endParaRPr/>
          </a:p>
        </p:txBody>
      </p:sp>
      <p:sp>
        <p:nvSpPr>
          <p:cNvPr id="351" name="Google Shape;35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Revenez à la ou les définitions données par les élèves au début de la session et comparez-les à cette définition.</a:t>
            </a:r>
            <a:endParaRPr/>
          </a:p>
        </p:txBody>
      </p:sp>
      <p:sp>
        <p:nvSpPr>
          <p:cNvPr id="366" name="Google Shape;36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Même si toute personne peut être exploitée, il existe des facteurs de risque qui rendent certains jeunes plus vulnérables que d’autres, </a:t>
            </a:r>
            <a:r>
              <a:rPr b="1" i="0" lang="en-CA" sz="1800" u="none" strike="noStrike">
                <a:solidFill>
                  <a:srgbClr val="000000"/>
                </a:solidFill>
                <a:latin typeface="Arial"/>
                <a:ea typeface="Arial"/>
                <a:cs typeface="Arial"/>
                <a:sym typeface="Arial"/>
              </a:rPr>
              <a:t>le principal étant le fait d’être une fille ou une femme</a:t>
            </a:r>
            <a:r>
              <a:rPr b="0" i="0" lang="en-CA" sz="1800" u="none" strike="noStrike">
                <a:solidFill>
                  <a:srgbClr val="000000"/>
                </a:solidFill>
                <a:latin typeface="Arial"/>
                <a:ea typeface="Arial"/>
                <a:cs typeface="Arial"/>
                <a:sym typeface="Arial"/>
              </a:rPr>
              <a:t>.</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Il faut se protéger en tout temps. Les trafiquants de personnes recherchent constamment de nouvelles façons de recruter de nouveaux membres. Les élèves doivent faire attention de ne jamais divulguer de renseignements personnels à des étrangers. Simultanément, porter une attention particulière aux connaissances, y compris les amis ou amies proches et les membres de la famille, qui pourraient avoir des influences négatives et être potentiellement des recruteurs ou recruteuses de personnes pour la traite des personnes à des fins d’exploitation sexuelle.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b="0" i="0" lang="en-CA" u="none" strike="noStrike">
                <a:solidFill>
                  <a:srgbClr val="000000"/>
                </a:solidFill>
              </a:rPr>
            </a:br>
            <a:r>
              <a:rPr b="0" i="0" lang="en-CA" sz="1800" u="none" strike="noStrike">
                <a:solidFill>
                  <a:srgbClr val="000000"/>
                </a:solidFill>
                <a:latin typeface="Arial"/>
                <a:ea typeface="Arial"/>
                <a:cs typeface="Arial"/>
                <a:sym typeface="Arial"/>
              </a:rPr>
              <a:t>Pour une définition de l’exploitation sexuelle des enfants et de la traite des personnes à des fins d’exploitation sexuelle, veuillez consulter : </a:t>
            </a:r>
            <a:r>
              <a:rPr b="0" i="0" lang="en-CA" sz="1800" u="sng" strike="noStrike">
                <a:solidFill>
                  <a:srgbClr val="0000FF"/>
                </a:solidFill>
                <a:latin typeface="Arial"/>
                <a:ea typeface="Arial"/>
                <a:cs typeface="Arial"/>
                <a:sym typeface="Arial"/>
                <a:hlinkClick r:id="rId2">
                  <a:extLst>
                    <a:ext uri="{A12FA001-AC4F-418D-AE19-62706E023703}">
                      <ahyp:hlinkClr val="tx"/>
                    </a:ext>
                  </a:extLst>
                </a:hlinkClick>
              </a:rPr>
              <a:t>https://www.wrprevent.ca/what-is-sexual-exploitation-and-human-trafficking</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b="0" i="0" lang="en-CA" u="none" strike="noStrike">
                <a:solidFill>
                  <a:srgbClr val="000000"/>
                </a:solidFill>
              </a:rPr>
            </a:br>
            <a:endParaRPr/>
          </a:p>
        </p:txBody>
      </p:sp>
      <p:sp>
        <p:nvSpPr>
          <p:cNvPr id="385" name="Google Shape;38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Même si toute personne peut être exploitée, il existe des facteurs de risque qui rendent certains jeunes plus vulnérables que d’autres, </a:t>
            </a:r>
            <a:r>
              <a:rPr b="1" i="0" lang="en-CA" sz="1800" u="none" strike="noStrike">
                <a:solidFill>
                  <a:srgbClr val="000000"/>
                </a:solidFill>
                <a:latin typeface="Arial"/>
                <a:ea typeface="Arial"/>
                <a:cs typeface="Arial"/>
                <a:sym typeface="Arial"/>
              </a:rPr>
              <a:t>le principal étant le fait d’être une fille ou une femme</a:t>
            </a:r>
            <a:r>
              <a:rPr b="0" i="0" lang="en-CA" sz="1800" u="none" strike="noStrike">
                <a:solidFill>
                  <a:srgbClr val="000000"/>
                </a:solidFill>
                <a:latin typeface="Arial"/>
                <a:ea typeface="Arial"/>
                <a:cs typeface="Arial"/>
                <a:sym typeface="Arial"/>
              </a:rPr>
              <a:t>.</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Il faut se protéger en tout temps. Les trafiquants de personnes recherchent constamment de nouvelles façons de recruter de nouveaux membres. Les élèves doivent faire attention de ne jamais divulguer de renseignements personnels à des étrangers. Simultanément, porter une attention particulière aux connaissances, y compris les amis ou amies proches et les membres de la famille, qui pourraient avoir des influences négatives et être potentiellement des recruteurs ou recruteuses de personnes pour la traite des personnes à des fins d’exploitation sexuelle.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b="0" i="0" lang="en-CA" u="none" strike="noStrike">
                <a:solidFill>
                  <a:srgbClr val="000000"/>
                </a:solidFill>
              </a:rPr>
            </a:br>
            <a:r>
              <a:rPr b="0" i="0" lang="en-CA" sz="1800" u="none" strike="noStrike">
                <a:solidFill>
                  <a:srgbClr val="000000"/>
                </a:solidFill>
                <a:latin typeface="Arial"/>
                <a:ea typeface="Arial"/>
                <a:cs typeface="Arial"/>
                <a:sym typeface="Arial"/>
              </a:rPr>
              <a:t>Pour une définition de l’exploitation sexuelle des enfants et de la traite des personnes à des fins d’exploitation sexuelle, veuillez consulter : </a:t>
            </a:r>
            <a:r>
              <a:rPr b="0" i="0" lang="en-CA" sz="1800" u="sng" strike="noStrike">
                <a:solidFill>
                  <a:srgbClr val="0000FF"/>
                </a:solidFill>
                <a:latin typeface="Arial"/>
                <a:ea typeface="Arial"/>
                <a:cs typeface="Arial"/>
                <a:sym typeface="Arial"/>
                <a:hlinkClick r:id="rId2">
                  <a:extLst>
                    <a:ext uri="{A12FA001-AC4F-418D-AE19-62706E023703}">
                      <ahyp:hlinkClr val="tx"/>
                    </a:ext>
                  </a:extLst>
                </a:hlinkClick>
              </a:rPr>
              <a:t>https://www.wrprevent.ca/what-is-sexual-exploitation-and-human-trafficking</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b="0" i="0" lang="en-CA" u="none" strike="noStrike">
                <a:solidFill>
                  <a:srgbClr val="000000"/>
                </a:solidFill>
              </a:rPr>
            </a:br>
            <a:endParaRPr/>
          </a:p>
        </p:txBody>
      </p:sp>
      <p:sp>
        <p:nvSpPr>
          <p:cNvPr id="395" name="Google Shape;39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Les statistiques sont basées sur des données recueillies par l’Association des femmes autochtones du Canada.</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Il s’agit d’un effet direct du </a:t>
            </a:r>
            <a:r>
              <a:rPr b="1" i="0" lang="en-CA" sz="1800" u="none" strike="noStrike">
                <a:solidFill>
                  <a:srgbClr val="000000"/>
                </a:solidFill>
                <a:latin typeface="Arial"/>
                <a:ea typeface="Arial"/>
                <a:cs typeface="Arial"/>
                <a:sym typeface="Arial"/>
              </a:rPr>
              <a:t>colonialisme</a:t>
            </a:r>
            <a:r>
              <a:rPr b="0" i="0" lang="en-CA" sz="1800" u="none" strike="noStrike">
                <a:solidFill>
                  <a:srgbClr val="000000"/>
                </a:solidFill>
                <a:latin typeface="Arial"/>
                <a:ea typeface="Arial"/>
                <a:cs typeface="Arial"/>
                <a:sym typeface="Arial"/>
              </a:rPr>
              <a:t> et des </a:t>
            </a:r>
            <a:r>
              <a:rPr b="1" i="0" lang="en-CA" sz="1800" u="none" strike="noStrike">
                <a:solidFill>
                  <a:srgbClr val="000000"/>
                </a:solidFill>
                <a:latin typeface="Arial"/>
                <a:ea typeface="Arial"/>
                <a:cs typeface="Arial"/>
                <a:sym typeface="Arial"/>
              </a:rPr>
              <a:t>pensionnats</a:t>
            </a:r>
            <a:r>
              <a:rPr b="0" i="0" lang="en-CA" sz="1800" u="none" strike="noStrike">
                <a:solidFill>
                  <a:srgbClr val="000000"/>
                </a:solidFill>
                <a:latin typeface="Arial"/>
                <a:ea typeface="Arial"/>
                <a:cs typeface="Arial"/>
                <a:sym typeface="Arial"/>
              </a:rPr>
              <a:t> qui ont des </a:t>
            </a:r>
            <a:r>
              <a:rPr b="1" i="0" lang="en-CA" sz="1800" u="none" strike="noStrike">
                <a:solidFill>
                  <a:srgbClr val="000000"/>
                </a:solidFill>
                <a:latin typeface="Arial"/>
                <a:ea typeface="Arial"/>
                <a:cs typeface="Arial"/>
                <a:sym typeface="Arial"/>
              </a:rPr>
              <a:t>répercussions intergénérationnelles</a:t>
            </a:r>
            <a:r>
              <a:rPr b="0" i="0" lang="en-CA" sz="1800" u="none" strike="noStrike">
                <a:solidFill>
                  <a:srgbClr val="000000"/>
                </a:solidFill>
                <a:latin typeface="Arial"/>
                <a:ea typeface="Arial"/>
                <a:cs typeface="Arial"/>
                <a:sym typeface="Arial"/>
              </a:rPr>
              <a:t> qui persistent encore aujourd’hui.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Environ le quart des victimes sont des femmes de moins de 18 ans. Certaines des ressources partagées avec le présent plan de cours permettent d’en apprendre davantage sur la manière dont les femmes et les filles autochtones sont touchées. Il s’agit d’une autre occasion d’enrichir le mur de mots numérique.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Selon les antécédents des élèves, les enseignants devront peut-être prendre le temps de discuter du système des pensionnats et des conclusions de la Commission de vérité et de réconciliation.</a:t>
            </a:r>
            <a:endParaRPr b="0" i="0" u="none" strike="noStrike">
              <a:solidFill>
                <a:srgbClr val="000000"/>
              </a:solidFill>
            </a:endParaRPr>
          </a:p>
          <a:p>
            <a:pPr indent="0" lvl="0" marL="0" rtl="0" algn="l">
              <a:spcBef>
                <a:spcPts val="0"/>
              </a:spcBef>
              <a:spcAft>
                <a:spcPts val="0"/>
              </a:spcAft>
              <a:buNone/>
            </a:pPr>
            <a:br>
              <a:rPr lang="en-CA"/>
            </a:br>
            <a:br>
              <a:rPr lang="en-CA"/>
            </a:br>
            <a:br>
              <a:rPr b="0" i="0" lang="en-CA" u="none" strike="noStrike">
                <a:solidFill>
                  <a:srgbClr val="000000"/>
                </a:solidFill>
              </a:rPr>
            </a:br>
            <a:endParaRPr/>
          </a:p>
        </p:txBody>
      </p:sp>
      <p:sp>
        <p:nvSpPr>
          <p:cNvPr id="409" name="Google Shape;40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D’autres idées en termes de soin de soi peuvent être inscrites sur les notes du tableau blanc numérique. Les élèves peuvent noter des idées pour prendre soin d’eux pendant la pandémie. Par exemple, faire des pauses d’écran, sortir prendre l’air et faire de l’exercice, se connecter virtuellement avec ses camarades de classe, etc.</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Notez que des termes comme </a:t>
            </a:r>
            <a:r>
              <a:rPr b="1" i="0" lang="en-CA" sz="1800" u="none" strike="noStrike">
                <a:solidFill>
                  <a:srgbClr val="000000"/>
                </a:solidFill>
                <a:latin typeface="Arial"/>
                <a:ea typeface="Arial"/>
                <a:cs typeface="Arial"/>
                <a:sym typeface="Arial"/>
              </a:rPr>
              <a:t>soin de soi</a:t>
            </a:r>
            <a:r>
              <a:rPr b="0" i="0" lang="en-CA" sz="1800" u="none" strike="noStrike">
                <a:solidFill>
                  <a:srgbClr val="000000"/>
                </a:solidFill>
                <a:latin typeface="Arial"/>
                <a:ea typeface="Arial"/>
                <a:cs typeface="Arial"/>
                <a:sym typeface="Arial"/>
              </a:rPr>
              <a:t>, </a:t>
            </a:r>
            <a:r>
              <a:rPr b="1" i="0" lang="en-CA" sz="1800" u="none" strike="noStrike">
                <a:solidFill>
                  <a:srgbClr val="000000"/>
                </a:solidFill>
                <a:latin typeface="Arial"/>
                <a:ea typeface="Arial"/>
                <a:cs typeface="Arial"/>
                <a:sym typeface="Arial"/>
              </a:rPr>
              <a:t>bien-être</a:t>
            </a:r>
            <a:r>
              <a:rPr b="0" i="0" lang="en-CA" sz="1800" u="none" strike="noStrike">
                <a:solidFill>
                  <a:srgbClr val="000000"/>
                </a:solidFill>
                <a:latin typeface="Arial"/>
                <a:ea typeface="Arial"/>
                <a:cs typeface="Arial"/>
                <a:sym typeface="Arial"/>
              </a:rPr>
              <a:t> et </a:t>
            </a:r>
            <a:r>
              <a:rPr b="1" i="0" lang="en-CA" sz="1800" u="none" strike="noStrike">
                <a:solidFill>
                  <a:srgbClr val="000000"/>
                </a:solidFill>
                <a:latin typeface="Arial"/>
                <a:ea typeface="Arial"/>
                <a:cs typeface="Arial"/>
                <a:sym typeface="Arial"/>
              </a:rPr>
              <a:t>santé mentale</a:t>
            </a:r>
            <a:r>
              <a:rPr b="0" i="0" lang="en-CA" sz="1800" u="none" strike="noStrike">
                <a:solidFill>
                  <a:srgbClr val="000000"/>
                </a:solidFill>
                <a:latin typeface="Arial"/>
                <a:ea typeface="Arial"/>
                <a:cs typeface="Arial"/>
                <a:sym typeface="Arial"/>
              </a:rPr>
              <a:t> peuvent être ajoutés au </a:t>
            </a:r>
            <a:r>
              <a:rPr b="1" i="0" lang="en-CA" sz="1800" u="none" strike="noStrike">
                <a:solidFill>
                  <a:srgbClr val="000000"/>
                </a:solidFill>
                <a:latin typeface="Arial"/>
                <a:ea typeface="Arial"/>
                <a:cs typeface="Arial"/>
                <a:sym typeface="Arial"/>
              </a:rPr>
              <a:t>mur de mots numérique</a:t>
            </a:r>
            <a:r>
              <a:rPr b="0" i="0" lang="en-CA" sz="1800" u="none" strike="noStrike">
                <a:solidFill>
                  <a:srgbClr val="000000"/>
                </a:solidFill>
                <a:latin typeface="Arial"/>
                <a:ea typeface="Arial"/>
                <a:cs typeface="Arial"/>
                <a:sym typeface="Arial"/>
              </a:rPr>
              <a:t>si la classe en utilise un.</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C’est une excellente occasion pour les élèves de poursuivre leurs </a:t>
            </a:r>
            <a:r>
              <a:rPr b="1" i="0" lang="en-CA" sz="1800" u="none" strike="noStrike">
                <a:solidFill>
                  <a:srgbClr val="000000"/>
                </a:solidFill>
                <a:latin typeface="Arial"/>
                <a:ea typeface="Arial"/>
                <a:cs typeface="Arial"/>
                <a:sym typeface="Arial"/>
              </a:rPr>
              <a:t>notes sur les indicateurs et signes avertisseurs</a:t>
            </a:r>
            <a:r>
              <a:rPr b="0" i="0" lang="en-CA" sz="1800" u="none" strike="noStrike">
                <a:solidFill>
                  <a:srgbClr val="000000"/>
                </a:solidFill>
                <a:latin typeface="Arial"/>
                <a:ea typeface="Arial"/>
                <a:cs typeface="Arial"/>
                <a:sym typeface="Arial"/>
              </a:rPr>
              <a:t>.</a:t>
            </a:r>
            <a:endParaRPr/>
          </a:p>
        </p:txBody>
      </p:sp>
      <p:sp>
        <p:nvSpPr>
          <p:cNvPr id="420" name="Google Shape;42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CA" sz="1800" u="sng" strike="noStrike">
                <a:solidFill>
                  <a:srgbClr val="000000"/>
                </a:solidFill>
                <a:latin typeface="Arial"/>
                <a:ea typeface="Arial"/>
                <a:cs typeface="Arial"/>
                <a:sym typeface="Arial"/>
              </a:rPr>
              <a:t>Activité 1 :</a:t>
            </a:r>
            <a:r>
              <a:rPr b="1" i="0" lang="en-CA" sz="1800" u="none" strike="noStrike">
                <a:solidFill>
                  <a:srgbClr val="000000"/>
                </a:solidFill>
                <a:latin typeface="Arial"/>
                <a:ea typeface="Arial"/>
                <a:cs typeface="Arial"/>
                <a:sym typeface="Arial"/>
              </a:rPr>
              <a:t> </a:t>
            </a:r>
            <a:r>
              <a:rPr b="0" i="0" lang="en-CA" sz="1800" u="none" strike="noStrike">
                <a:solidFill>
                  <a:srgbClr val="000000"/>
                </a:solidFill>
                <a:latin typeface="Arial"/>
                <a:ea typeface="Arial"/>
                <a:cs typeface="Arial"/>
                <a:sym typeface="Arial"/>
              </a:rPr>
              <a:t> Les diapositives 3 et 4 vous aideront à préparer vos élèves au plan de cours.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Cette question doit être posée aux élèves au début du cours afin que leur esprit soit préparé à cet apprentissage ciblé. Les participants pourraient être invités à noter et à partager leurs réflexions initiales sur les signes avertisseurs; continuez à les ajouter à leur liste et à l’affiner au fil du cours.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Cette question soutiendra la tâche de la diapositive suivante.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1" i="0" lang="en-CA" sz="1800" u="sng" strike="noStrike">
                <a:solidFill>
                  <a:srgbClr val="0E101A"/>
                </a:solidFill>
                <a:latin typeface="Arial"/>
                <a:ea typeface="Arial"/>
                <a:cs typeface="Arial"/>
                <a:sym typeface="Arial"/>
              </a:rPr>
              <a:t>Guide de présentation en ligne : Mur de mots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murs de mots aident les élèves à retenir le nouveau vocabulaire. Vous pouvez envisager de créer un mur de mots numérique avec les nouveaux mots de vocabulaire abordés dans ce cours.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E101A"/>
                </a:solidFill>
                <a:latin typeface="Arial"/>
                <a:ea typeface="Arial"/>
                <a:cs typeface="Arial"/>
                <a:sym typeface="Arial"/>
              </a:rPr>
              <a:t>Outils numériques suggérés :  </a:t>
            </a:r>
            <a:endParaRPr b="0" i="0" u="none" strike="noStrike">
              <a:solidFill>
                <a:srgbClr val="000000"/>
              </a:solidFill>
            </a:endParaRPr>
          </a:p>
          <a:p>
            <a:pPr indent="-114300" lvl="0" marL="0" rtl="0" algn="l">
              <a:spcBef>
                <a:spcPts val="0"/>
              </a:spcBef>
              <a:spcAft>
                <a:spcPts val="0"/>
              </a:spcAft>
              <a:buClr>
                <a:srgbClr val="0E101A"/>
              </a:buClr>
              <a:buSzPts val="1800"/>
              <a:buFont typeface="Play"/>
              <a:buAutoNum type="arabicPeriod"/>
            </a:pPr>
            <a:r>
              <a:rPr b="0" i="1" lang="en-CA" sz="1800" u="none" strike="noStrike">
                <a:solidFill>
                  <a:srgbClr val="0E101A"/>
                </a:solidFill>
                <a:latin typeface="Arial"/>
                <a:ea typeface="Arial"/>
                <a:cs typeface="Arial"/>
                <a:sym typeface="Arial"/>
              </a:rPr>
              <a:t>Padlet </a:t>
            </a:r>
            <a:r>
              <a:rPr b="0" i="1" lang="en-CA" sz="1800" u="sng" strike="noStrike">
                <a:solidFill>
                  <a:srgbClr val="0563C1"/>
                </a:solidFill>
                <a:latin typeface="Arial"/>
                <a:ea typeface="Arial"/>
                <a:cs typeface="Arial"/>
                <a:sym typeface="Arial"/>
                <a:hlinkClick r:id="rId2">
                  <a:extLst>
                    <a:ext uri="{A12FA001-AC4F-418D-AE19-62706E023703}">
                      <ahyp:hlinkClr val="tx"/>
                    </a:ext>
                  </a:extLst>
                </a:hlinkClick>
              </a:rPr>
              <a:t>http://padlet.com/</a:t>
            </a:r>
            <a:endParaRPr b="0" i="1" sz="1800" u="none" strike="noStrike">
              <a:solidFill>
                <a:srgbClr val="4A6EE0"/>
              </a:solidFill>
              <a:latin typeface="Arial"/>
              <a:ea typeface="Arial"/>
              <a:cs typeface="Arial"/>
              <a:sym typeface="Arial"/>
            </a:endParaRPr>
          </a:p>
          <a:p>
            <a:pPr indent="-114300" lvl="0" marL="0" rtl="0" algn="l">
              <a:spcBef>
                <a:spcPts val="0"/>
              </a:spcBef>
              <a:spcAft>
                <a:spcPts val="0"/>
              </a:spcAft>
              <a:buClr>
                <a:srgbClr val="0E101A"/>
              </a:buClr>
              <a:buSzPts val="1800"/>
              <a:buFont typeface="Play"/>
              <a:buAutoNum type="arabicPeriod"/>
            </a:pPr>
            <a:r>
              <a:rPr b="0" i="1" lang="en-CA" sz="1800" u="none" strike="noStrike">
                <a:solidFill>
                  <a:srgbClr val="0E101A"/>
                </a:solidFill>
                <a:latin typeface="Arial"/>
                <a:ea typeface="Arial"/>
                <a:cs typeface="Arial"/>
                <a:sym typeface="Arial"/>
              </a:rPr>
              <a:t>Google Docs </a:t>
            </a:r>
            <a:r>
              <a:rPr b="0" i="1" lang="en-CA" sz="1800" u="sng" strike="noStrike">
                <a:solidFill>
                  <a:srgbClr val="0563C1"/>
                </a:solidFill>
                <a:latin typeface="Arial"/>
                <a:ea typeface="Arial"/>
                <a:cs typeface="Arial"/>
                <a:sym typeface="Arial"/>
                <a:hlinkClick r:id="rId3">
                  <a:extLst>
                    <a:ext uri="{A12FA001-AC4F-418D-AE19-62706E023703}">
                      <ahyp:hlinkClr val="tx"/>
                    </a:ext>
                  </a:extLst>
                </a:hlinkClick>
              </a:rPr>
              <a:t>https://www.google.com/intl/fr_ca/docs/about/</a:t>
            </a:r>
            <a:endParaRPr b="0" i="1" sz="1800" u="none" strike="noStrike">
              <a:solidFill>
                <a:srgbClr val="4A6EE0"/>
              </a:solidFill>
              <a:latin typeface="Arial"/>
              <a:ea typeface="Arial"/>
              <a:cs typeface="Arial"/>
              <a:sym typeface="Arial"/>
            </a:endParaRPr>
          </a:p>
          <a:p>
            <a:pPr indent="-114300" lvl="0" marL="0" rtl="0" algn="l">
              <a:spcBef>
                <a:spcPts val="0"/>
              </a:spcBef>
              <a:spcAft>
                <a:spcPts val="0"/>
              </a:spcAft>
              <a:buClr>
                <a:srgbClr val="0E101A"/>
              </a:buClr>
              <a:buSzPts val="1800"/>
              <a:buFont typeface="Play"/>
              <a:buAutoNum type="arabicPeriod"/>
            </a:pPr>
            <a:r>
              <a:rPr b="0" i="1" lang="en-CA" sz="1800" u="none" strike="noStrike">
                <a:solidFill>
                  <a:srgbClr val="0E101A"/>
                </a:solidFill>
                <a:latin typeface="Arial"/>
                <a:ea typeface="Arial"/>
                <a:cs typeface="Arial"/>
                <a:sym typeface="Arial"/>
              </a:rPr>
              <a:t>Zoho Docs </a:t>
            </a:r>
            <a:r>
              <a:rPr b="0" i="1" lang="en-CA" sz="1800" u="sng" strike="noStrike">
                <a:solidFill>
                  <a:srgbClr val="0563C1"/>
                </a:solidFill>
                <a:latin typeface="Arial"/>
                <a:ea typeface="Arial"/>
                <a:cs typeface="Arial"/>
                <a:sym typeface="Arial"/>
                <a:hlinkClick r:id="rId4">
                  <a:extLst>
                    <a:ext uri="{A12FA001-AC4F-418D-AE19-62706E023703}">
                      <ahyp:hlinkClr val="tx"/>
                    </a:ext>
                  </a:extLst>
                </a:hlinkClick>
              </a:rPr>
              <a:t>https://www.zoho.com/fr/docs/</a:t>
            </a:r>
            <a:endParaRPr b="0" i="1" sz="1800" u="none" strike="noStrike">
              <a:solidFill>
                <a:srgbClr val="4A6EE0"/>
              </a:solidFill>
              <a:latin typeface="Arial"/>
              <a:ea typeface="Arial"/>
              <a:cs typeface="Arial"/>
              <a:sym typeface="Arial"/>
            </a:endParaRPr>
          </a:p>
          <a:p>
            <a:pPr indent="0" lvl="0" marL="0" rtl="0" algn="l">
              <a:spcBef>
                <a:spcPts val="0"/>
              </a:spcBef>
              <a:spcAft>
                <a:spcPts val="0"/>
              </a:spcAft>
              <a:buNone/>
            </a:pPr>
            <a:br>
              <a:rPr b="0" i="0" lang="en-CA" sz="1800" u="none" strike="noStrike">
                <a:solidFill>
                  <a:srgbClr val="0E101A"/>
                </a:solidFill>
                <a:latin typeface="Arial"/>
                <a:ea typeface="Arial"/>
                <a:cs typeface="Arial"/>
                <a:sym typeface="Arial"/>
              </a:rPr>
            </a:br>
            <a:r>
              <a:rPr b="0" i="0" lang="en-CA" sz="1800" u="none" strike="noStrike">
                <a:solidFill>
                  <a:srgbClr val="0E101A"/>
                </a:solidFill>
                <a:latin typeface="Arial"/>
                <a:ea typeface="Arial"/>
                <a:cs typeface="Arial"/>
                <a:sym typeface="Arial"/>
              </a:rPr>
              <a:t>L’accessibilité est la clé d’un mur de mots efficace. Les élèves doivent pouvoir retrouver les définitions avec facilité. Un mur de mots numérique crée un référentiel en ligne d’idées et de concepts. Utilisez les suggestions suivantes lors de la création d’un mur de mots numérique.</a:t>
            </a:r>
            <a:endParaRPr b="0" i="0" u="none" strike="noStrike">
              <a:solidFill>
                <a:srgbClr val="000000"/>
              </a:solidFill>
            </a:endParaRPr>
          </a:p>
          <a:p>
            <a:pPr indent="-114300" lvl="0" marL="368300" rtl="0" algn="l">
              <a:spcBef>
                <a:spcPts val="0"/>
              </a:spcBef>
              <a:spcAft>
                <a:spcPts val="0"/>
              </a:spcAft>
              <a:buClr>
                <a:srgbClr val="0E101A"/>
              </a:buClr>
              <a:buSzPts val="1800"/>
              <a:buFont typeface="Play"/>
              <a:buAutoNum type="arabicPeriod"/>
            </a:pPr>
            <a:r>
              <a:rPr b="0" i="0" lang="en-CA" sz="1800" u="none" strike="noStrike">
                <a:solidFill>
                  <a:srgbClr val="0E101A"/>
                </a:solidFill>
                <a:latin typeface="Arial"/>
                <a:ea typeface="Arial"/>
                <a:cs typeface="Arial"/>
                <a:sym typeface="Arial"/>
              </a:rPr>
              <a:t>Choisissez une plate-forme qui permet l’édition collaborative. </a:t>
            </a:r>
            <a:endParaRPr/>
          </a:p>
          <a:p>
            <a:pPr indent="-114300" lvl="0" marL="368300" rtl="0" algn="l">
              <a:spcBef>
                <a:spcPts val="0"/>
              </a:spcBef>
              <a:spcAft>
                <a:spcPts val="0"/>
              </a:spcAft>
              <a:buClr>
                <a:srgbClr val="0E101A"/>
              </a:buClr>
              <a:buSzPts val="1800"/>
              <a:buFont typeface="Play"/>
              <a:buAutoNum type="arabicPeriod"/>
            </a:pPr>
            <a:r>
              <a:rPr b="0" i="0" lang="en-CA" sz="1800" u="none" strike="noStrike">
                <a:solidFill>
                  <a:srgbClr val="0E101A"/>
                </a:solidFill>
                <a:latin typeface="Arial"/>
                <a:ea typeface="Arial"/>
                <a:cs typeface="Arial"/>
                <a:sym typeface="Arial"/>
              </a:rPr>
              <a:t>Invitez les élèves sur le mur de mots numérique </a:t>
            </a:r>
            <a:endParaRPr/>
          </a:p>
          <a:p>
            <a:pPr indent="0" lvl="0" marL="0" rtl="0" algn="l">
              <a:spcBef>
                <a:spcPts val="0"/>
              </a:spcBef>
              <a:spcAft>
                <a:spcPts val="0"/>
              </a:spcAft>
              <a:buNone/>
            </a:pPr>
            <a:br>
              <a:rPr b="0" i="0" lang="en-CA" u="none" strike="noStrike">
                <a:solidFill>
                  <a:srgbClr val="000000"/>
                </a:solidFill>
              </a:rPr>
            </a:br>
            <a:br>
              <a:rPr b="0" i="0" lang="en-CA" u="none" strike="noStrike">
                <a:solidFill>
                  <a:srgbClr val="000000"/>
                </a:solidFill>
              </a:rPr>
            </a:br>
            <a:endParaRPr/>
          </a:p>
        </p:txBody>
      </p:sp>
      <p:sp>
        <p:nvSpPr>
          <p:cNvPr id="436" name="Google Shape;43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Fournissez ces détails supplémentaires aux élèves pour les aider à réfléchir à la question de la diapositive précédente tout au long du cours.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Il s’agit de la tâche que les élèves devront accomplir à la fin du cours. Cela leur donne l’occasion de réfléchir à la manière dont ils pourraient enregistrer les signes avertisseurs tout au long du cours.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critères d’une manière utile d’enregistrer les indicateurs pourraient être partagés avec les élèves à ce moment-là pour guider leur réflexion :</a:t>
            </a:r>
            <a:endParaRPr b="0" i="0" u="none" strike="noStrike">
              <a:solidFill>
                <a:srgbClr val="000000"/>
              </a:solidFill>
            </a:endParaRPr>
          </a:p>
          <a:p>
            <a:pPr indent="-114300" lvl="0" marL="4889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sert de bon rappel</a:t>
            </a:r>
            <a:endParaRPr/>
          </a:p>
          <a:p>
            <a:pPr indent="-114300" lvl="0" marL="4889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caractérise généralement les situations qui indiquent qu’une personne peut être victime d’exploitation sexuelle</a:t>
            </a:r>
            <a:endParaRPr b="0" i="0" sz="1800" u="none" strike="noStrike">
              <a:solidFill>
                <a:srgbClr val="000000"/>
              </a:solidFill>
              <a:latin typeface="Arial"/>
              <a:ea typeface="Arial"/>
              <a:cs typeface="Arial"/>
              <a:sym typeface="Arial"/>
            </a:endParaRPr>
          </a:p>
          <a:p>
            <a:pPr indent="-114300" lvl="0" marL="4889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très visible/facile à détecter ou à se rappeler </a:t>
            </a:r>
            <a:endParaRPr/>
          </a:p>
          <a:p>
            <a:pPr indent="-114300" lvl="0" marL="4889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permet de se sentir plus à l’aise avec le sujet</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07" name="Google Shape;10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L’objectif de cette section est de proposer aux élèves des idées pour soutenir leurs pairs qui pourraient être victimes d’exploitation sexuelle et de la traite des personnes à des fins d’exploitation sexuelle.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Demandez aux élèves de déterminer les manières de parler à un ami ou à une amie que l’on présume être la cible de trafiquants de personnes. Il est important de ne pas promettre de garder « le secret », mais plutôt de discuter de la meilleure façon de faire intervenir une ou des personnes adultes responsables qui pourraient aider à résoudre la situation.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considérations devraient inclure :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Écouter sans juger.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Ne pas blâmer la personne pour ce qu’elle vit.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Tenir compte de ses propres préjugés. Par exemple, il peut être difficile de comprendre ou de faire preuve d’empathie à l’égard de certains choix que font les autres ou des obstacles auxquels ils ou elles font face. Il est important de garder à l’esprit que les jeunes personnes exploitées sexuellement sont souvent manipulées et contrôlées.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Porter attention à votre langage corporel afin de l’adoucir.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Reprendre leur langage (par exemple, s’il ou elle dit « petit ami », utiliser cette expression).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Permettre à la personne de guider la conversation; éviter de diriger la conversation soi-même (ne pas chercher à connaître leur histoire, c’est le moment d’établir un lien de confiance).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Éviter de faire des promesses que vous n’êtes pas en mesure de tenir (par exemple, pas de confidentialité). La clé est de donner aux élèves des stratégies pour avoir ces conversations difficiles, mais nécessaires. Il est important de ne pas promettre de garder « le secret », mais plutôt de discuter de la meilleure façon de faire intervenir une ou des personnes adultes responsables qui pourraient aider à résoudre la situation.</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Utilisez un </a:t>
            </a:r>
            <a:r>
              <a:rPr b="1" i="0" lang="en-CA" sz="1800" u="none" strike="noStrike">
                <a:solidFill>
                  <a:srgbClr val="000000"/>
                </a:solidFill>
                <a:latin typeface="Arial"/>
                <a:ea typeface="Arial"/>
                <a:cs typeface="Arial"/>
                <a:sym typeface="Arial"/>
              </a:rPr>
              <a:t>tableau blanc numérique</a:t>
            </a:r>
            <a:r>
              <a:rPr b="0" i="0" lang="en-CA" sz="1800" u="none" strike="noStrike">
                <a:solidFill>
                  <a:srgbClr val="000000"/>
                </a:solidFill>
                <a:latin typeface="Arial"/>
                <a:ea typeface="Arial"/>
                <a:cs typeface="Arial"/>
                <a:sym typeface="Arial"/>
              </a:rPr>
              <a:t> pour saisir les considérations ou les stratégies que les élèves peuvent utiliser lorsqu’ils ont des conversations aussi difficiles, mais courageuses, avec un ami ou une amie qu’ils </a:t>
            </a:r>
            <a:r>
              <a:rPr b="1" i="0" lang="en-CA" sz="1800" u="none" strike="noStrike">
                <a:solidFill>
                  <a:srgbClr val="000000"/>
                </a:solidFill>
                <a:latin typeface="Arial"/>
                <a:ea typeface="Arial"/>
                <a:cs typeface="Arial"/>
                <a:sym typeface="Arial"/>
              </a:rPr>
              <a:t>soupçonnent </a:t>
            </a:r>
            <a:r>
              <a:rPr b="0" i="0" lang="en-CA" sz="1800" u="none" strike="noStrike">
                <a:solidFill>
                  <a:srgbClr val="000000"/>
                </a:solidFill>
                <a:latin typeface="Arial"/>
                <a:ea typeface="Arial"/>
                <a:cs typeface="Arial"/>
                <a:sym typeface="Arial"/>
              </a:rPr>
              <a:t>d’être la cible de trafiquants de personnes ou qui présentent des signes d’autres situations ou problèmes dans leur vie.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élèves peuvent également compléter leurs notes sur les indicateurs et signes avertisseurs.</a:t>
            </a:r>
            <a:endParaRPr b="0" i="0" u="none" strike="noStrike">
              <a:solidFill>
                <a:srgbClr val="000000"/>
              </a:solidFill>
            </a:endParaRPr>
          </a:p>
          <a:p>
            <a:pPr indent="0" lvl="0" marL="0" rtl="0" algn="l">
              <a:spcBef>
                <a:spcPts val="0"/>
              </a:spcBef>
              <a:spcAft>
                <a:spcPts val="0"/>
              </a:spcAft>
              <a:buNone/>
            </a:pPr>
            <a:br>
              <a:rPr lang="en-CA"/>
            </a:br>
            <a:br>
              <a:rPr lang="en-CA"/>
            </a:br>
            <a:endParaRPr/>
          </a:p>
        </p:txBody>
      </p:sp>
      <p:sp>
        <p:nvSpPr>
          <p:cNvPr id="501" name="Google Shape;50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L’objectif de cette section est de proposer aux élèves des idées pour soutenir leurs pairs qui pourraient être victimes d’exploitation sexuelle et de la traite des personnes à des fins d’exploitation sexuelle.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Demandez aux élèves de déterminer les manières de parler à un ami ou à une amie que l’on présume être la cible de trafiquants de personnes. Il est important de ne pas promettre de garder « le secret », mais plutôt de discuter de la meilleure façon de faire intervenir une ou des personnes adultes responsables qui pourraient aider à résoudre la situation.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considérations devraient inclure :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Écouter sans juger.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Ne pas blâmer la personne pour ce qu’elle vit.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Tenir compte de ses propres préjugés. Par exemple, il peut être difficile de comprendre ou de faire preuve d’empathie à l’égard de certains choix que font les autres ou des obstacles auxquels ils ou elles font face. Il est important de garder à l’esprit que les jeunes personnes exploitées sexuellement sont souvent manipulées et contrôlées.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Porter attention à votre langage corporel afin de l’adoucir.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Reprendre leur langage (par exemple, s’il ou elle dit « petit ami », utiliser cette expression).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Permettre à la personne de guider la conversation; éviter de diriger la conversation soi-même (ne pas chercher à connaître leur histoire, c’est le moment d’établir un lien de confiance). </a:t>
            </a:r>
            <a:endParaRPr b="0" i="0" u="none" strike="noStrike">
              <a:solidFill>
                <a:srgbClr val="000000"/>
              </a:solidFill>
            </a:endParaRPr>
          </a:p>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 Éviter de faire des promesses que vous n’êtes pas en mesure de tenir (par exemple, pas de confidentialité). La clé est de donner aux élèves des stratégies pour avoir ces conversations difficiles, mais nécessaires. Il est important de ne pas promettre de garder « le secret », mais plutôt de discuter de la meilleure façon de faire intervenir une ou des personnes adultes responsables qui pourraient aider à résoudre la situation.</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Utilisez un </a:t>
            </a:r>
            <a:r>
              <a:rPr b="1" i="0" lang="en-CA" sz="1800" u="none" strike="noStrike">
                <a:solidFill>
                  <a:srgbClr val="000000"/>
                </a:solidFill>
                <a:latin typeface="Arial"/>
                <a:ea typeface="Arial"/>
                <a:cs typeface="Arial"/>
                <a:sym typeface="Arial"/>
              </a:rPr>
              <a:t>tableau blanc numérique</a:t>
            </a:r>
            <a:r>
              <a:rPr b="0" i="0" lang="en-CA" sz="1800" u="none" strike="noStrike">
                <a:solidFill>
                  <a:srgbClr val="000000"/>
                </a:solidFill>
                <a:latin typeface="Arial"/>
                <a:ea typeface="Arial"/>
                <a:cs typeface="Arial"/>
                <a:sym typeface="Arial"/>
              </a:rPr>
              <a:t> pour saisir les considérations ou les stratégies que les élèves peuvent utiliser lorsqu’ils ont des conversations aussi difficiles, mais courageuses, avec un ami ou une amie qu’ils </a:t>
            </a:r>
            <a:r>
              <a:rPr b="1" i="0" lang="en-CA" sz="1800" u="none" strike="noStrike">
                <a:solidFill>
                  <a:srgbClr val="000000"/>
                </a:solidFill>
                <a:latin typeface="Arial"/>
                <a:ea typeface="Arial"/>
                <a:cs typeface="Arial"/>
                <a:sym typeface="Arial"/>
              </a:rPr>
              <a:t>soupçonnent </a:t>
            </a:r>
            <a:r>
              <a:rPr b="0" i="0" lang="en-CA" sz="1800" u="none" strike="noStrike">
                <a:solidFill>
                  <a:srgbClr val="000000"/>
                </a:solidFill>
                <a:latin typeface="Arial"/>
                <a:ea typeface="Arial"/>
                <a:cs typeface="Arial"/>
                <a:sym typeface="Arial"/>
              </a:rPr>
              <a:t>d’être la cible de trafiquants de personnes ou qui présentent des signes d’autres situations ou problèmes dans leur vie.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élèves peuvent également compléter leurs notes sur les indicateurs et signes avertisseurs.</a:t>
            </a:r>
            <a:endParaRPr b="0" i="0" u="none" strike="noStrike">
              <a:solidFill>
                <a:srgbClr val="000000"/>
              </a:solidFill>
            </a:endParaRPr>
          </a:p>
          <a:p>
            <a:pPr indent="0" lvl="0" marL="0" rtl="0" algn="l">
              <a:spcBef>
                <a:spcPts val="0"/>
              </a:spcBef>
              <a:spcAft>
                <a:spcPts val="0"/>
              </a:spcAft>
              <a:buNone/>
            </a:pPr>
            <a:br>
              <a:rPr lang="en-CA"/>
            </a:br>
            <a:br>
              <a:rPr lang="en-CA"/>
            </a:br>
            <a:endParaRPr/>
          </a:p>
        </p:txBody>
      </p:sp>
      <p:sp>
        <p:nvSpPr>
          <p:cNvPr id="515" name="Google Shape;51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Discutez des sources d’aide disponibles à l’école et dans la communauté.</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L’essentiel est que les élèves demandent l’aide d’un ou plusieurs adultes de confiance s’ils soupçonnent qu’un ou une élève peut être la cible de trafiquants de personnes ou peut présenter d’autres situations ou problèmes dans sa vie.</a:t>
            </a:r>
            <a:endParaRPr b="0" i="0" u="none" strike="noStrike">
              <a:solidFill>
                <a:srgbClr val="000000"/>
              </a:solidFill>
            </a:endParaRPr>
          </a:p>
          <a:p>
            <a:pPr indent="0" lvl="0" marL="0" rtl="0" algn="l">
              <a:spcBef>
                <a:spcPts val="0"/>
              </a:spcBef>
              <a:spcAft>
                <a:spcPts val="0"/>
              </a:spcAft>
              <a:buNone/>
            </a:pPr>
            <a:br>
              <a:rPr lang="en-CA"/>
            </a:br>
            <a:br>
              <a:rPr lang="en-CA"/>
            </a:br>
            <a:endParaRPr/>
          </a:p>
        </p:txBody>
      </p:sp>
      <p:sp>
        <p:nvSpPr>
          <p:cNvPr id="529" name="Google Shape;52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CA" sz="1800" u="sng" strike="noStrike">
                <a:solidFill>
                  <a:srgbClr val="000000"/>
                </a:solidFill>
                <a:latin typeface="Arial"/>
                <a:ea typeface="Arial"/>
                <a:cs typeface="Arial"/>
                <a:sym typeface="Arial"/>
              </a:rPr>
              <a:t>Activité 2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Discutez brièvement de ces questions avec les élèves. Une fois une définition possible partagée, informez les élèves que vous allez regarder une vidéo sur ce sujet.</a:t>
            </a:r>
            <a:endParaRPr b="0" i="0" u="none" strike="noStrike">
              <a:solidFill>
                <a:srgbClr val="000000"/>
              </a:solidFill>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CA" sz="1800" u="sng" strike="noStrike">
                <a:solidFill>
                  <a:srgbClr val="0E101A"/>
                </a:solidFill>
                <a:latin typeface="Arial"/>
                <a:ea typeface="Arial"/>
                <a:cs typeface="Arial"/>
                <a:sym typeface="Arial"/>
              </a:rPr>
              <a:t>Avertissement :</a:t>
            </a:r>
            <a:endParaRPr b="0" i="0" u="none" strike="noStrike">
              <a:solidFill>
                <a:srgbClr val="000000"/>
              </a:solidFill>
            </a:endParaRPr>
          </a:p>
          <a:p>
            <a:pPr indent="-76200" lvl="0" marL="0" rtl="0" algn="l">
              <a:spcBef>
                <a:spcPts val="0"/>
              </a:spcBef>
              <a:spcAft>
                <a:spcPts val="0"/>
              </a:spcAft>
              <a:buClr>
                <a:srgbClr val="000000"/>
              </a:buClr>
              <a:buSzPts val="1200"/>
              <a:buFont typeface="Arial"/>
              <a:buChar char="•"/>
            </a:pPr>
            <a:br>
              <a:rPr b="0" i="0" lang="en-CA" u="none" strike="noStrike">
                <a:solidFill>
                  <a:srgbClr val="000000"/>
                </a:solidFill>
              </a:rPr>
            </a:br>
            <a:r>
              <a:rPr b="0" i="0" lang="en-CA" sz="1800" u="none" strike="noStrike">
                <a:solidFill>
                  <a:srgbClr val="000000"/>
                </a:solidFill>
                <a:latin typeface="Arial"/>
                <a:ea typeface="Arial"/>
                <a:cs typeface="Arial"/>
                <a:sym typeface="Arial"/>
              </a:rPr>
              <a:t>Pour de nombreux élèves, il s’agit peut-être de la </a:t>
            </a:r>
            <a:r>
              <a:rPr b="1" i="0" lang="en-CA" sz="1800" u="none" strike="noStrike">
                <a:solidFill>
                  <a:srgbClr val="000000"/>
                </a:solidFill>
                <a:latin typeface="Arial"/>
                <a:ea typeface="Arial"/>
                <a:cs typeface="Arial"/>
                <a:sym typeface="Arial"/>
              </a:rPr>
              <a:t>première fois </a:t>
            </a:r>
            <a:r>
              <a:rPr b="0" i="0" lang="en-CA" sz="1800" u="none" strike="noStrike">
                <a:solidFill>
                  <a:srgbClr val="000000"/>
                </a:solidFill>
                <a:latin typeface="Arial"/>
                <a:ea typeface="Arial"/>
                <a:cs typeface="Arial"/>
                <a:sym typeface="Arial"/>
              </a:rPr>
              <a:t>qu’ils ou elles discutent de l’exploitation sexuelle et de la traite des personnes à des fins d’exploitation sexuelle.</a:t>
            </a:r>
            <a:endParaRPr/>
          </a:p>
          <a:p>
            <a:pPr indent="-114300" lvl="0" marL="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Rappelez-leur qu’ils ou elles vont discuter d’un sujet difficile et assurez-leur que la priorité numéro un tout au long des séances est </a:t>
            </a:r>
            <a:r>
              <a:rPr b="1" i="0" lang="en-CA" sz="1800" u="none" strike="noStrike">
                <a:solidFill>
                  <a:srgbClr val="000000"/>
                </a:solidFill>
                <a:latin typeface="Arial"/>
                <a:ea typeface="Arial"/>
                <a:cs typeface="Arial"/>
                <a:sym typeface="Arial"/>
              </a:rPr>
              <a:t>leur bien-être</a:t>
            </a:r>
            <a:r>
              <a:rPr b="0" i="0" lang="en-CA" sz="1800" u="none" strike="noStrike">
                <a:solidFill>
                  <a:srgbClr val="000000"/>
                </a:solidFill>
                <a:latin typeface="Arial"/>
                <a:ea typeface="Arial"/>
                <a:cs typeface="Arial"/>
                <a:sym typeface="Arial"/>
              </a:rPr>
              <a:t>.</a:t>
            </a:r>
            <a:endParaRPr/>
          </a:p>
          <a:p>
            <a:pPr indent="-114300" lvl="0" marL="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Rappelez aux élèves que du </a:t>
            </a:r>
            <a:r>
              <a:rPr b="1" i="0" lang="en-CA" sz="1800" u="none" strike="noStrike">
                <a:solidFill>
                  <a:srgbClr val="000000"/>
                </a:solidFill>
                <a:latin typeface="Arial"/>
                <a:ea typeface="Arial"/>
                <a:cs typeface="Arial"/>
                <a:sym typeface="Arial"/>
              </a:rPr>
              <a:t>soutien est disponible</a:t>
            </a:r>
            <a:r>
              <a:rPr b="0" i="0" lang="en-CA" sz="1800" u="none" strike="noStrike">
                <a:solidFill>
                  <a:srgbClr val="000000"/>
                </a:solidFill>
                <a:latin typeface="Arial"/>
                <a:ea typeface="Arial"/>
                <a:cs typeface="Arial"/>
                <a:sym typeface="Arial"/>
              </a:rPr>
              <a:t>. Ils ou elles peuvent accéder au soutien de l’école (travailleurs sociaux, conseillers, etc.) ou à des ressources à l’échelle du Canada. </a:t>
            </a:r>
            <a:endParaRPr/>
          </a:p>
          <a:p>
            <a:pPr indent="-114300" lvl="0" marL="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Les élèves doivent recevoir de l’information au sujet du contenu de la présentation et </a:t>
            </a:r>
            <a:r>
              <a:rPr b="1" i="0" lang="en-CA" sz="1800" u="none" strike="noStrike">
                <a:solidFill>
                  <a:srgbClr val="000000"/>
                </a:solidFill>
                <a:latin typeface="Arial"/>
                <a:ea typeface="Arial"/>
                <a:cs typeface="Arial"/>
                <a:sym typeface="Arial"/>
              </a:rPr>
              <a:t>doivent avoir l’option de ne pas participer au cours. </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1" i="0" lang="en-CA" sz="1800" u="none" strike="noStrike">
                <a:solidFill>
                  <a:srgbClr val="000000"/>
                </a:solidFill>
                <a:latin typeface="Arial"/>
                <a:ea typeface="Arial"/>
                <a:cs typeface="Arial"/>
                <a:sym typeface="Arial"/>
              </a:rPr>
              <a:t>Faire une entente de classe :</a:t>
            </a:r>
            <a:r>
              <a:rPr b="0" i="0" lang="en-CA" sz="1800" u="none" strike="noStrike">
                <a:solidFill>
                  <a:srgbClr val="000000"/>
                </a:solidFill>
                <a:latin typeface="Arial"/>
                <a:ea typeface="Arial"/>
                <a:cs typeface="Arial"/>
                <a:sym typeface="Arial"/>
              </a:rPr>
              <a:t> Demandez aux élèves de partager les éléments qui doivent être gardés à l’esprit pour que tout le monde se sente en sécurité (par exemple, faire preuve de respect envers les opinions de tout le monde et utiliser un langage respectueux, ne pas faire de blagues sur des sujets délicats, rester conscients de l’espace que nous prenons au fil du cours)</a:t>
            </a:r>
            <a:endParaRPr b="1"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E101A"/>
              </a:buClr>
              <a:buSzPts val="1800"/>
              <a:buFont typeface="Arial"/>
              <a:buChar char="•"/>
            </a:pPr>
            <a:r>
              <a:rPr b="0" i="0" lang="en-CA" sz="1800" u="none" strike="noStrike">
                <a:solidFill>
                  <a:srgbClr val="0E101A"/>
                </a:solidFill>
                <a:latin typeface="Arial"/>
                <a:ea typeface="Arial"/>
                <a:cs typeface="Arial"/>
                <a:sym typeface="Arial"/>
              </a:rPr>
              <a:t>Complétez cette diapositive avec </a:t>
            </a:r>
            <a:r>
              <a:rPr b="1" i="0" lang="en-CA" sz="1800" u="none" strike="noStrike">
                <a:solidFill>
                  <a:srgbClr val="0E101A"/>
                </a:solidFill>
                <a:latin typeface="Arial"/>
                <a:ea typeface="Arial"/>
                <a:cs typeface="Arial"/>
                <a:sym typeface="Arial"/>
              </a:rPr>
              <a:t>les soutiens scolaires</a:t>
            </a:r>
            <a:r>
              <a:rPr b="0" i="0" lang="en-CA" sz="1800" u="none" strike="noStrike">
                <a:solidFill>
                  <a:srgbClr val="0E101A"/>
                </a:solidFill>
                <a:latin typeface="Arial"/>
                <a:ea typeface="Arial"/>
                <a:cs typeface="Arial"/>
                <a:sym typeface="Arial"/>
              </a:rPr>
              <a:t> (travailleurs sociaux, conseillers, etc.) disponibles pour les survivant(e)s ou ceux et celles qui veulent faire des révélations, les ressources à l’échelle nationale et les renseignements en ligne (comme le site Web </a:t>
            </a:r>
            <a:r>
              <a:rPr b="0" i="0" lang="en-CA" sz="1800" u="sng" strike="noStrike">
                <a:solidFill>
                  <a:srgbClr val="4A6EE0"/>
                </a:solidFill>
                <a:latin typeface="Arial"/>
                <a:ea typeface="Arial"/>
                <a:cs typeface="Arial"/>
                <a:sym typeface="Arial"/>
                <a:hlinkClick r:id="rId2">
                  <a:extLst>
                    <a:ext uri="{A12FA001-AC4F-418D-AE19-62706E023703}">
                      <ahyp:hlinkClr val="tx"/>
                    </a:ext>
                  </a:extLst>
                </a:hlinkClick>
              </a:rPr>
              <a:t>wrprevent.ca</a:t>
            </a:r>
            <a:r>
              <a:rPr b="0" i="0" lang="en-CA" sz="1800" u="none" strike="noStrike">
                <a:solidFill>
                  <a:srgbClr val="0E101A"/>
                </a:solidFill>
                <a:latin typeface="Arial"/>
                <a:ea typeface="Arial"/>
                <a:cs typeface="Arial"/>
                <a:sym typeface="Arial"/>
              </a:rPr>
              <a:t>) peuvent également être mises à la disposition des élèves</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568" name="Google Shape;568;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Les enseignants peuvent co-construire cette diapositive avec leurs élèves afin de rendre le soutien visible au sein de l’école et de la communauté pour toute personne qu’ils ou elles soupçonnent d’être victime de la traite des personnes à des fins d’exploitation sexuelle. Il est important de souligner que l’exploitation sexuelle des enfants se produit au Canada à un rythme alarmant. Toutefois, il existe des ressources et des services qui visent à fournir un soutien et à mettre fin à la traite des personnes. Notez que le lien vers la Ligne d’urgence canadienne contre la traite des personnes a été ajouté. Les élèves peuvent se rendre sur ce site, trouver des ressources locales et partager leurs informations avec la classe.</a:t>
            </a:r>
            <a:endParaRPr b="0" i="0" u="none" strike="noStrike">
              <a:solidFill>
                <a:srgbClr val="000000"/>
              </a:solidFill>
            </a:endParaRPr>
          </a:p>
          <a:p>
            <a:pPr indent="0" lvl="0" marL="0" rtl="0" algn="l">
              <a:spcBef>
                <a:spcPts val="0"/>
              </a:spcBef>
              <a:spcAft>
                <a:spcPts val="0"/>
              </a:spcAft>
              <a:buNone/>
            </a:pPr>
            <a:br>
              <a:rPr lang="en-CA"/>
            </a:br>
            <a:br>
              <a:rPr lang="en-CA"/>
            </a:br>
            <a:endParaRPr/>
          </a:p>
        </p:txBody>
      </p:sp>
      <p:sp>
        <p:nvSpPr>
          <p:cNvPr id="582" name="Google Shape;58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Invitez les élèves à utiliser ce qu’ils ou elles ont appris au cours de ce cours.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Vous pouvez utiliser cette activité comme une tâche d’évaluation pour recueillir des preuves de la qualité de l’apprentissage de vos élèves.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Rappelez aux élèves d’utiliser les critères d’orientation suivants pour les aider à enregistrer les indicateurs de la manière la plus pratique pour eux.</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Critères pour une manière pratique d’enregistrer les indicateurs :</a:t>
            </a:r>
            <a:endParaRPr b="0" i="0" u="none" strike="noStrike">
              <a:solidFill>
                <a:srgbClr val="000000"/>
              </a:solidFill>
            </a:endParaRPr>
          </a:p>
          <a:p>
            <a:pPr indent="-114300" lvl="0" marL="4889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sert de bon rappel</a:t>
            </a:r>
            <a:endParaRPr/>
          </a:p>
          <a:p>
            <a:pPr indent="-114300" lvl="0" marL="4889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caractérise généralement les situations qui indiquent qu’une personne peut être victime d’exploitation sexuelle</a:t>
            </a:r>
            <a:endParaRPr b="0" i="0" sz="1800" u="none" strike="noStrike">
              <a:solidFill>
                <a:srgbClr val="000000"/>
              </a:solidFill>
              <a:latin typeface="Arial"/>
              <a:ea typeface="Arial"/>
              <a:cs typeface="Arial"/>
              <a:sym typeface="Arial"/>
            </a:endParaRPr>
          </a:p>
          <a:p>
            <a:pPr indent="-114300" lvl="0" marL="4889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très visible/facile à détecter ou à se rappeler </a:t>
            </a:r>
            <a:endParaRPr/>
          </a:p>
          <a:p>
            <a:pPr indent="-114300" lvl="0" marL="4889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permet de se sentir plus à l’aise avec le sujet</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591" name="Google Shape;59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CA" sz="1800" u="sng" strike="noStrike">
                <a:solidFill>
                  <a:srgbClr val="000000"/>
                </a:solidFill>
                <a:latin typeface="Arial"/>
                <a:ea typeface="Arial"/>
                <a:cs typeface="Arial"/>
                <a:sym typeface="Arial"/>
              </a:rPr>
              <a:t>Activité 3 :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diapositives suivantes couvrent différentes stratégies de prévention et de réponse à l’exploitation sexuelle et à la traite des personnes à des fins d’exploitation sexuelle. Les enseignants utilisent un </a:t>
            </a:r>
            <a:r>
              <a:rPr b="1" i="0" lang="en-CA" sz="1800" u="none" strike="noStrike">
                <a:solidFill>
                  <a:srgbClr val="000000"/>
                </a:solidFill>
                <a:latin typeface="Arial"/>
                <a:ea typeface="Arial"/>
                <a:cs typeface="Arial"/>
                <a:sym typeface="Arial"/>
              </a:rPr>
              <a:t>tableau blanc</a:t>
            </a:r>
            <a:r>
              <a:rPr b="0" i="0" lang="en-CA" sz="1800" u="none" strike="noStrike">
                <a:solidFill>
                  <a:srgbClr val="000000"/>
                </a:solidFill>
                <a:latin typeface="Arial"/>
                <a:ea typeface="Arial"/>
                <a:cs typeface="Arial"/>
                <a:sym typeface="Arial"/>
              </a:rPr>
              <a:t> numérique pour enregistrer la liste des conseils de prévention et de sécurité de la classe.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stratégies de prévention peuvent inclure : Apprendre ce qu’est la traite des personnes à des fins sexuelles, ses signes et comment elle se produit pour vous sensibiliser. Connaître les ressources et les organisations communautaires afin de pouvoir orienter les autres vers un soutien. Savoir comment aider à empêcher les gens d’être victimes de la traite des personnes à des fins d’exploitation sexuelle. Signaler les situations à des adultes de confiance (enseignants ou enseignantes, parents/tuteurs ou tutrices, forces de l’ordre).</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Les conseils de sécurité peuvent inclure : Se protéger à tout moment. Ne pas divulguer d’informations personnelles à des inconnus. Faire attention aux personnes que vous connaissez, y compris les amis ou amies et les membres de votre famille, qui pourraient avoir une influence négative. Consulter les ressources supplémentaires sur le site wrprevent.ca. </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La diapositive suivante comprend des messages importants sur </a:t>
            </a:r>
            <a:r>
              <a:rPr b="1" i="0" lang="en-CA" sz="1800" u="none" strike="noStrike">
                <a:solidFill>
                  <a:srgbClr val="000000"/>
                </a:solidFill>
                <a:latin typeface="Arial"/>
                <a:ea typeface="Arial"/>
                <a:cs typeface="Arial"/>
                <a:sym typeface="Arial"/>
              </a:rPr>
              <a:t>le soin de soi</a:t>
            </a:r>
            <a:r>
              <a:rPr b="0" i="0" lang="en-CA" sz="1800" u="none" strike="noStrike">
                <a:solidFill>
                  <a:srgbClr val="000000"/>
                </a:solidFill>
                <a:latin typeface="Arial"/>
                <a:ea typeface="Arial"/>
                <a:cs typeface="Arial"/>
                <a:sym typeface="Arial"/>
              </a:rPr>
              <a:t> en termes de prévention.</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br>
              <a:rPr lang="en-CA"/>
            </a:br>
            <a:endParaRPr/>
          </a:p>
        </p:txBody>
      </p:sp>
      <p:sp>
        <p:nvSpPr>
          <p:cNvPr id="606" name="Google Shape;606;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L’activité suivante est de type </a:t>
            </a:r>
            <a:r>
              <a:rPr b="1" i="0" lang="en-CA" sz="1800" u="none" strike="noStrike">
                <a:solidFill>
                  <a:srgbClr val="000000"/>
                </a:solidFill>
                <a:latin typeface="Arial"/>
                <a:ea typeface="Arial"/>
                <a:cs typeface="Arial"/>
                <a:sym typeface="Arial"/>
              </a:rPr>
              <a:t>Penser/Paire/Partager</a:t>
            </a:r>
            <a:r>
              <a:rPr b="0" i="0" lang="en-CA" sz="1800" u="none" strike="noStrike">
                <a:solidFill>
                  <a:srgbClr val="000000"/>
                </a:solidFill>
                <a:latin typeface="Arial"/>
                <a:ea typeface="Arial"/>
                <a:cs typeface="Arial"/>
                <a:sym typeface="Arial"/>
              </a:rPr>
              <a:t> utilisant le « Guide d’anticipation de l’exploitation sexuelle des enfants et la traite des êtres humains » (page 6) et les « Grandes idées : exploitation sexuelle et traite des personnes» (page 9) pour faciliter la discussion. Les deux documents se trouvent à la fin du premier cours. Notez que cette activité peut également être réalisée en faisant passer les élèves de l’activité individuelle à un partage et une discussion en groupe.</a:t>
            </a:r>
            <a:endParaRPr b="0" i="0" u="none" strike="noStrike">
              <a:solidFill>
                <a:srgbClr val="000000"/>
              </a:solidFill>
            </a:endParaRPr>
          </a:p>
          <a:p>
            <a:pPr indent="0" lvl="0" marL="0" rtl="0" algn="l">
              <a:spcBef>
                <a:spcPts val="0"/>
              </a:spcBef>
              <a:spcAft>
                <a:spcPts val="0"/>
              </a:spcAft>
              <a:buNone/>
            </a:pPr>
            <a:br>
              <a:rPr lang="en-CA"/>
            </a:br>
            <a:br>
              <a:rPr lang="en-CA"/>
            </a:br>
            <a:endParaRPr/>
          </a:p>
        </p:txBody>
      </p:sp>
      <p:sp>
        <p:nvSpPr>
          <p:cNvPr id="131" name="Google Shape;13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L’enseignant ou l'enseignante peut utiliser un </a:t>
            </a:r>
            <a:r>
              <a:rPr b="1" i="0" lang="en-CA" sz="1800" u="none" strike="noStrike">
                <a:solidFill>
                  <a:srgbClr val="000000"/>
                </a:solidFill>
                <a:latin typeface="Arial"/>
                <a:ea typeface="Arial"/>
                <a:cs typeface="Arial"/>
                <a:sym typeface="Arial"/>
              </a:rPr>
              <a:t>tableau blanc </a:t>
            </a:r>
            <a:r>
              <a:rPr b="0" i="0" lang="en-CA" sz="1800" u="none" strike="noStrike">
                <a:solidFill>
                  <a:srgbClr val="000000"/>
                </a:solidFill>
                <a:latin typeface="Arial"/>
                <a:ea typeface="Arial"/>
                <a:cs typeface="Arial"/>
                <a:sym typeface="Arial"/>
              </a:rPr>
              <a:t>numérique pour capturer les réponses à ces questions. Demandez aux élèves s’ils ont des questions ou des interrogations. Les enseignants et enseignantes peuvent revenir au Guide d’anticipation et aux listes des sujets et questions dans les </a:t>
            </a:r>
            <a:r>
              <a:rPr b="1" i="0" lang="en-CA" sz="1800" u="none" strike="noStrike">
                <a:solidFill>
                  <a:srgbClr val="000000"/>
                </a:solidFill>
                <a:latin typeface="Arial"/>
                <a:ea typeface="Arial"/>
                <a:cs typeface="Arial"/>
                <a:sym typeface="Arial"/>
              </a:rPr>
              <a:t>notes du tableau blanc </a:t>
            </a:r>
            <a:r>
              <a:rPr b="0" i="0" lang="en-CA" sz="1800" u="none" strike="noStrike">
                <a:solidFill>
                  <a:srgbClr val="000000"/>
                </a:solidFill>
                <a:latin typeface="Arial"/>
                <a:ea typeface="Arial"/>
                <a:cs typeface="Arial"/>
                <a:sym typeface="Arial"/>
              </a:rPr>
              <a:t>à la fin du cours pour s’assurer qu’ils ont tous été abordés.</a:t>
            </a:r>
            <a:br>
              <a:rPr lang="en-CA"/>
            </a:br>
            <a:br>
              <a:rPr lang="en-CA"/>
            </a:br>
            <a:endParaRPr/>
          </a:p>
        </p:txBody>
      </p:sp>
      <p:sp>
        <p:nvSpPr>
          <p:cNvPr id="170" name="Google Shape;1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Arial"/>
                <a:ea typeface="Arial"/>
                <a:cs typeface="Arial"/>
                <a:sym typeface="Arial"/>
              </a:rPr>
              <a:t>Demandez aux élèves de prêter attention à leurs réactions émotionnelles lorsqu’ils regardent la vidéo « Stop Sex Trafficking in Ontario » de Covenant House (2015, en anglais) et de noter ces réactions, en notant les scènes ou les commentaires qui les ont fait se sentir d’une certaine façon. À la fin de la vidéo, donnez aux élèves le temps de compléter leurs notes, en se concentrant sur leurs réactions émotionnelles et leurs questions. Affichez le lien vers la documentation numérique. Vous pouvez également créer une feuille de travail numérique à remplir par les élèves.</a:t>
            </a:r>
            <a:endParaRPr b="0" i="0" u="none" strike="noStrike">
              <a:solidFill>
                <a:srgbClr val="000000"/>
              </a:solidFill>
            </a:endParaRPr>
          </a:p>
          <a:p>
            <a:pPr indent="0" lvl="0" marL="0" rtl="0" algn="l">
              <a:spcBef>
                <a:spcPts val="0"/>
              </a:spcBef>
              <a:spcAft>
                <a:spcPts val="0"/>
              </a:spcAft>
              <a:buNone/>
            </a:pPr>
            <a:br>
              <a:rPr b="0" i="0" lang="en-CA" u="none" strike="noStrike">
                <a:solidFill>
                  <a:srgbClr val="000000"/>
                </a:solidFill>
              </a:rPr>
            </a:br>
            <a:r>
              <a:rPr b="0" i="0" lang="en-CA" sz="1800" u="none" strike="noStrike">
                <a:solidFill>
                  <a:srgbClr val="000000"/>
                </a:solidFill>
                <a:latin typeface="Arial"/>
                <a:ea typeface="Arial"/>
                <a:cs typeface="Arial"/>
                <a:sym typeface="Arial"/>
              </a:rPr>
              <a:t>https://www.youtube.com/watch?v=Mg2FHshBAC4</a:t>
            </a:r>
            <a:endParaRPr b="0" i="0" u="none" strike="noStrike">
              <a:solidFill>
                <a:srgbClr val="000000"/>
              </a:solidFill>
            </a:endParaRPr>
          </a:p>
          <a:p>
            <a:pPr indent="0" lvl="0" marL="0" rtl="0" algn="l">
              <a:spcBef>
                <a:spcPts val="0"/>
              </a:spcBef>
              <a:spcAft>
                <a:spcPts val="0"/>
              </a:spcAft>
              <a:buNone/>
            </a:pPr>
            <a:br>
              <a:rPr lang="en-CA"/>
            </a:br>
            <a:br>
              <a:rPr lang="en-CA"/>
            </a:br>
            <a:endParaRPr/>
          </a:p>
        </p:txBody>
      </p:sp>
      <p:sp>
        <p:nvSpPr>
          <p:cNvPr id="179" name="Google Shape;17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6"/>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6"/>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6"/>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5"/>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5"/>
          <p:cNvSpPr txBox="1"/>
          <p:nvPr>
            <p:ph idx="1" type="body"/>
          </p:nvPr>
        </p:nvSpPr>
        <p:spPr>
          <a:xfrm rot="5400000">
            <a:off x="5880497" y="-1884759"/>
            <a:ext cx="6527007"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75" name="Google Shape;75;p55"/>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5"/>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5"/>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6"/>
          <p:cNvSpPr txBox="1"/>
          <p:nvPr>
            <p:ph type="title"/>
          </p:nvPr>
        </p:nvSpPr>
        <p:spPr>
          <a:xfrm rot="5400000">
            <a:off x="10700147" y="2934891"/>
            <a:ext cx="8717757"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6"/>
          <p:cNvSpPr txBox="1"/>
          <p:nvPr>
            <p:ph idx="1" type="body"/>
          </p:nvPr>
        </p:nvSpPr>
        <p:spPr>
          <a:xfrm rot="5400000">
            <a:off x="2699146" y="-894159"/>
            <a:ext cx="8717757"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81" name="Google Shape;81;p56"/>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6"/>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6"/>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7"/>
          <p:cNvSpPr txBox="1"/>
          <p:nvPr>
            <p:ph type="ctrTitle"/>
          </p:nvPr>
        </p:nvSpPr>
        <p:spPr>
          <a:xfrm>
            <a:off x="2286000" y="1683544"/>
            <a:ext cx="13716000" cy="358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7"/>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22" name="Google Shape;22;p47"/>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7"/>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7"/>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8"/>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8"/>
          <p:cNvSpPr txBox="1"/>
          <p:nvPr>
            <p:ph idx="1" type="body"/>
          </p:nvPr>
        </p:nvSpPr>
        <p:spPr>
          <a:xfrm>
            <a:off x="1257300" y="2738437"/>
            <a:ext cx="15773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28" name="Google Shape;28;p48"/>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8"/>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8"/>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9"/>
          <p:cNvSpPr txBox="1"/>
          <p:nvPr>
            <p:ph type="title"/>
          </p:nvPr>
        </p:nvSpPr>
        <p:spPr>
          <a:xfrm>
            <a:off x="1247775" y="2564607"/>
            <a:ext cx="15773400" cy="427910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9"/>
          <p:cNvSpPr txBox="1"/>
          <p:nvPr>
            <p:ph idx="1" type="body"/>
          </p:nvPr>
        </p:nvSpPr>
        <p:spPr>
          <a:xfrm>
            <a:off x="1247775" y="6884195"/>
            <a:ext cx="15773400" cy="22502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rgbClr val="757575"/>
              </a:buClr>
              <a:buSzPts val="3600"/>
              <a:buNone/>
              <a:defRPr sz="3600">
                <a:solidFill>
                  <a:srgbClr val="757575"/>
                </a:solidFill>
              </a:defRPr>
            </a:lvl1pPr>
            <a:lvl2pPr indent="-228600" lvl="1" marL="914400" algn="l">
              <a:lnSpc>
                <a:spcPct val="90000"/>
              </a:lnSpc>
              <a:spcBef>
                <a:spcPts val="750"/>
              </a:spcBef>
              <a:spcAft>
                <a:spcPts val="0"/>
              </a:spcAft>
              <a:buClr>
                <a:srgbClr val="757575"/>
              </a:buClr>
              <a:buSzPts val="3000"/>
              <a:buNone/>
              <a:defRPr sz="3000">
                <a:solidFill>
                  <a:srgbClr val="757575"/>
                </a:solidFill>
              </a:defRPr>
            </a:lvl2pPr>
            <a:lvl3pPr indent="-228600" lvl="2" marL="1371600" algn="l">
              <a:lnSpc>
                <a:spcPct val="90000"/>
              </a:lnSpc>
              <a:spcBef>
                <a:spcPts val="750"/>
              </a:spcBef>
              <a:spcAft>
                <a:spcPts val="0"/>
              </a:spcAft>
              <a:buClr>
                <a:srgbClr val="757575"/>
              </a:buClr>
              <a:buSzPts val="2700"/>
              <a:buNone/>
              <a:defRPr sz="2700">
                <a:solidFill>
                  <a:srgbClr val="757575"/>
                </a:solidFill>
              </a:defRPr>
            </a:lvl3pPr>
            <a:lvl4pPr indent="-228600" lvl="3" marL="1828800" algn="l">
              <a:lnSpc>
                <a:spcPct val="90000"/>
              </a:lnSpc>
              <a:spcBef>
                <a:spcPts val="750"/>
              </a:spcBef>
              <a:spcAft>
                <a:spcPts val="0"/>
              </a:spcAft>
              <a:buClr>
                <a:srgbClr val="757575"/>
              </a:buClr>
              <a:buSzPts val="2400"/>
              <a:buNone/>
              <a:defRPr sz="2400">
                <a:solidFill>
                  <a:srgbClr val="757575"/>
                </a:solidFill>
              </a:defRPr>
            </a:lvl4pPr>
            <a:lvl5pPr indent="-228600" lvl="4" marL="2286000" algn="l">
              <a:lnSpc>
                <a:spcPct val="90000"/>
              </a:lnSpc>
              <a:spcBef>
                <a:spcPts val="750"/>
              </a:spcBef>
              <a:spcAft>
                <a:spcPts val="0"/>
              </a:spcAft>
              <a:buClr>
                <a:srgbClr val="757575"/>
              </a:buClr>
              <a:buSzPts val="2400"/>
              <a:buNone/>
              <a:defRPr sz="2400">
                <a:solidFill>
                  <a:srgbClr val="757575"/>
                </a:solidFill>
              </a:defRPr>
            </a:lvl5pPr>
            <a:lvl6pPr indent="-228600" lvl="5" marL="2743200" algn="l">
              <a:lnSpc>
                <a:spcPct val="90000"/>
              </a:lnSpc>
              <a:spcBef>
                <a:spcPts val="750"/>
              </a:spcBef>
              <a:spcAft>
                <a:spcPts val="0"/>
              </a:spcAft>
              <a:buClr>
                <a:srgbClr val="757575"/>
              </a:buClr>
              <a:buSzPts val="2400"/>
              <a:buNone/>
              <a:defRPr sz="2400">
                <a:solidFill>
                  <a:srgbClr val="757575"/>
                </a:solidFill>
              </a:defRPr>
            </a:lvl6pPr>
            <a:lvl7pPr indent="-228600" lvl="6" marL="3200400" algn="l">
              <a:lnSpc>
                <a:spcPct val="90000"/>
              </a:lnSpc>
              <a:spcBef>
                <a:spcPts val="750"/>
              </a:spcBef>
              <a:spcAft>
                <a:spcPts val="0"/>
              </a:spcAft>
              <a:buClr>
                <a:srgbClr val="757575"/>
              </a:buClr>
              <a:buSzPts val="2400"/>
              <a:buNone/>
              <a:defRPr sz="2400">
                <a:solidFill>
                  <a:srgbClr val="757575"/>
                </a:solidFill>
              </a:defRPr>
            </a:lvl7pPr>
            <a:lvl8pPr indent="-228600" lvl="7" marL="3657600" algn="l">
              <a:lnSpc>
                <a:spcPct val="90000"/>
              </a:lnSpc>
              <a:spcBef>
                <a:spcPts val="750"/>
              </a:spcBef>
              <a:spcAft>
                <a:spcPts val="0"/>
              </a:spcAft>
              <a:buClr>
                <a:srgbClr val="757575"/>
              </a:buClr>
              <a:buSzPts val="2400"/>
              <a:buNone/>
              <a:defRPr sz="2400">
                <a:solidFill>
                  <a:srgbClr val="757575"/>
                </a:solidFill>
              </a:defRPr>
            </a:lvl8pPr>
            <a:lvl9pPr indent="-228600" lvl="8" marL="4114800" algn="l">
              <a:lnSpc>
                <a:spcPct val="90000"/>
              </a:lnSpc>
              <a:spcBef>
                <a:spcPts val="750"/>
              </a:spcBef>
              <a:spcAft>
                <a:spcPts val="0"/>
              </a:spcAft>
              <a:buClr>
                <a:srgbClr val="757575"/>
              </a:buClr>
              <a:buSzPts val="2400"/>
              <a:buNone/>
              <a:defRPr sz="2400">
                <a:solidFill>
                  <a:srgbClr val="757575"/>
                </a:solidFill>
              </a:defRPr>
            </a:lvl9pPr>
          </a:lstStyle>
          <a:p/>
        </p:txBody>
      </p:sp>
      <p:sp>
        <p:nvSpPr>
          <p:cNvPr id="34" name="Google Shape;34;p49"/>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9"/>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9"/>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0"/>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0"/>
          <p:cNvSpPr txBox="1"/>
          <p:nvPr>
            <p:ph idx="1" type="body"/>
          </p:nvPr>
        </p:nvSpPr>
        <p:spPr>
          <a:xfrm>
            <a:off x="1257300" y="2738437"/>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0" name="Google Shape;40;p50"/>
          <p:cNvSpPr txBox="1"/>
          <p:nvPr>
            <p:ph idx="2" type="body"/>
          </p:nvPr>
        </p:nvSpPr>
        <p:spPr>
          <a:xfrm>
            <a:off x="9258300" y="2738437"/>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1" name="Google Shape;41;p50"/>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0"/>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0"/>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1"/>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1"/>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47" name="Google Shape;47;p51"/>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8" name="Google Shape;48;p51"/>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49" name="Google Shape;49;p51"/>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0" name="Google Shape;50;p51"/>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1"/>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1"/>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2"/>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2"/>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2"/>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2"/>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3"/>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3"/>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750"/>
              </a:spcBef>
              <a:spcAft>
                <a:spcPts val="0"/>
              </a:spcAft>
              <a:buClr>
                <a:schemeClr val="dk1"/>
              </a:buClr>
              <a:buSzPts val="4200"/>
              <a:buChar char="•"/>
              <a:defRPr sz="4200"/>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61" name="Google Shape;61;p53"/>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62" name="Google Shape;62;p53"/>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3"/>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3"/>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4"/>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4"/>
          <p:cNvSpPr/>
          <p:nvPr>
            <p:ph idx="2" type="pic"/>
          </p:nvPr>
        </p:nvSpPr>
        <p:spPr>
          <a:xfrm>
            <a:off x="7774782" y="1481138"/>
            <a:ext cx="9258300" cy="7310438"/>
          </a:xfrm>
          <a:prstGeom prst="rect">
            <a:avLst/>
          </a:prstGeom>
          <a:noFill/>
          <a:ln>
            <a:noFill/>
          </a:ln>
        </p:spPr>
      </p:sp>
      <p:sp>
        <p:nvSpPr>
          <p:cNvPr id="68" name="Google Shape;68;p54"/>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69" name="Google Shape;69;p54"/>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4"/>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4"/>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5"/>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Play"/>
              <a:buNone/>
              <a:defRPr b="0" i="0" sz="66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5"/>
          <p:cNvSpPr txBox="1"/>
          <p:nvPr>
            <p:ph idx="1" type="body"/>
          </p:nvPr>
        </p:nvSpPr>
        <p:spPr>
          <a:xfrm>
            <a:off x="1257300" y="2738437"/>
            <a:ext cx="15773400" cy="6527007"/>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Arial"/>
                <a:ea typeface="Arial"/>
                <a:cs typeface="Arial"/>
                <a:sym typeface="Arial"/>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12" name="Google Shape;12;p45"/>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45"/>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8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45"/>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800" u="none" cap="none" strike="noStrike">
                <a:solidFill>
                  <a:srgbClr val="757575"/>
                </a:solidFill>
                <a:latin typeface="Arial"/>
                <a:ea typeface="Arial"/>
                <a:cs typeface="Arial"/>
                <a:sym typeface="Arial"/>
              </a:defRPr>
            </a:lvl1pPr>
            <a:lvl2pPr indent="0" lvl="1" marL="0" marR="0" rtl="0" algn="r">
              <a:spcBef>
                <a:spcPts val="0"/>
              </a:spcBef>
              <a:buNone/>
              <a:defRPr b="0" i="0" sz="1800" u="none" cap="none" strike="noStrike">
                <a:solidFill>
                  <a:srgbClr val="757575"/>
                </a:solidFill>
                <a:latin typeface="Arial"/>
                <a:ea typeface="Arial"/>
                <a:cs typeface="Arial"/>
                <a:sym typeface="Arial"/>
              </a:defRPr>
            </a:lvl2pPr>
            <a:lvl3pPr indent="0" lvl="2" marL="0" marR="0" rtl="0" algn="r">
              <a:spcBef>
                <a:spcPts val="0"/>
              </a:spcBef>
              <a:buNone/>
              <a:defRPr b="0" i="0" sz="1800" u="none" cap="none" strike="noStrike">
                <a:solidFill>
                  <a:srgbClr val="757575"/>
                </a:solidFill>
                <a:latin typeface="Arial"/>
                <a:ea typeface="Arial"/>
                <a:cs typeface="Arial"/>
                <a:sym typeface="Arial"/>
              </a:defRPr>
            </a:lvl3pPr>
            <a:lvl4pPr indent="0" lvl="3" marL="0" marR="0" rtl="0" algn="r">
              <a:spcBef>
                <a:spcPts val="0"/>
              </a:spcBef>
              <a:buNone/>
              <a:defRPr b="0" i="0" sz="1800" u="none" cap="none" strike="noStrike">
                <a:solidFill>
                  <a:srgbClr val="757575"/>
                </a:solidFill>
                <a:latin typeface="Arial"/>
                <a:ea typeface="Arial"/>
                <a:cs typeface="Arial"/>
                <a:sym typeface="Arial"/>
              </a:defRPr>
            </a:lvl4pPr>
            <a:lvl5pPr indent="0" lvl="4" marL="0" marR="0" rtl="0" algn="r">
              <a:spcBef>
                <a:spcPts val="0"/>
              </a:spcBef>
              <a:buNone/>
              <a:defRPr b="0" i="0" sz="1800" u="none" cap="none" strike="noStrike">
                <a:solidFill>
                  <a:srgbClr val="757575"/>
                </a:solidFill>
                <a:latin typeface="Arial"/>
                <a:ea typeface="Arial"/>
                <a:cs typeface="Arial"/>
                <a:sym typeface="Arial"/>
              </a:defRPr>
            </a:lvl5pPr>
            <a:lvl6pPr indent="0" lvl="5" marL="0" marR="0" rtl="0" algn="r">
              <a:spcBef>
                <a:spcPts val="0"/>
              </a:spcBef>
              <a:buNone/>
              <a:defRPr b="0" i="0" sz="1800" u="none" cap="none" strike="noStrike">
                <a:solidFill>
                  <a:srgbClr val="757575"/>
                </a:solidFill>
                <a:latin typeface="Arial"/>
                <a:ea typeface="Arial"/>
                <a:cs typeface="Arial"/>
                <a:sym typeface="Arial"/>
              </a:defRPr>
            </a:lvl6pPr>
            <a:lvl7pPr indent="0" lvl="6" marL="0" marR="0" rtl="0" algn="r">
              <a:spcBef>
                <a:spcPts val="0"/>
              </a:spcBef>
              <a:buNone/>
              <a:defRPr b="0" i="0" sz="1800" u="none" cap="none" strike="noStrike">
                <a:solidFill>
                  <a:srgbClr val="757575"/>
                </a:solidFill>
                <a:latin typeface="Arial"/>
                <a:ea typeface="Arial"/>
                <a:cs typeface="Arial"/>
                <a:sym typeface="Arial"/>
              </a:defRPr>
            </a:lvl7pPr>
            <a:lvl8pPr indent="0" lvl="7" marL="0" marR="0" rtl="0" algn="r">
              <a:spcBef>
                <a:spcPts val="0"/>
              </a:spcBef>
              <a:buNone/>
              <a:defRPr b="0" i="0" sz="1800" u="none" cap="none" strike="noStrike">
                <a:solidFill>
                  <a:srgbClr val="757575"/>
                </a:solidFill>
                <a:latin typeface="Arial"/>
                <a:ea typeface="Arial"/>
                <a:cs typeface="Arial"/>
                <a:sym typeface="Arial"/>
              </a:defRPr>
            </a:lvl8pPr>
            <a:lvl9pPr indent="0" lvl="8" marL="0" marR="0" rtl="0" algn="r">
              <a:spcBef>
                <a:spcPts val="0"/>
              </a:spcBef>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jp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jpg"/><Relationship Id="rId4" Type="http://schemas.openxmlformats.org/officeDocument/2006/relationships/image" Target="../media/image21.png"/><Relationship Id="rId5"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8.jp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2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8.jp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8.jpg"/><Relationship Id="rId4" Type="http://schemas.openxmlformats.org/officeDocument/2006/relationships/image" Target="../media/image21.png"/><Relationship Id="rId5"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9.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9.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image" Target="../media/image47.png"/><Relationship Id="rId6" Type="http://schemas.openxmlformats.org/officeDocument/2006/relationships/image" Target="../media/image42.png"/><Relationship Id="rId7" Type="http://schemas.openxmlformats.org/officeDocument/2006/relationships/hyperlink" Target="http://www.teljeunes.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hyperlink" Target="https://www.teljeunes.com/Tel-jeunesClavardage-T%C3%A9l%C3%A9phon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8.jp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6.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43.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jpg"/><Relationship Id="rId4" Type="http://schemas.openxmlformats.org/officeDocument/2006/relationships/image" Target="../media/image3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hyperlink" Target="https://youtu.be/vb3os7i9gB4" TargetMode="External"/><Relationship Id="rId5" Type="http://schemas.openxmlformats.org/officeDocument/2006/relationships/hyperlink" Target="https://youtu.be/vb3os7i9gB4" TargetMode="External"/><Relationship Id="rId6" Type="http://schemas.openxmlformats.org/officeDocument/2006/relationships/hyperlink" Target="https://youtu.be/vb3os7i9gB4" TargetMode="External"/><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A18F"/>
        </a:solidFill>
      </p:bgPr>
    </p:bg>
    <p:spTree>
      <p:nvGrpSpPr>
        <p:cNvPr id="87" name="Shape 87"/>
        <p:cNvGrpSpPr/>
        <p:nvPr/>
      </p:nvGrpSpPr>
      <p:grpSpPr>
        <a:xfrm>
          <a:off x="0" y="0"/>
          <a:ext cx="0" cy="0"/>
          <a:chOff x="0" y="0"/>
          <a:chExt cx="0" cy="0"/>
        </a:xfrm>
      </p:grpSpPr>
      <p:sp>
        <p:nvSpPr>
          <p:cNvPr id="88" name="Google Shape;88;p1"/>
          <p:cNvSpPr/>
          <p:nvPr/>
        </p:nvSpPr>
        <p:spPr>
          <a:xfrm>
            <a:off x="-418201" y="-1667748"/>
            <a:ext cx="18706201" cy="6334998"/>
          </a:xfrm>
          <a:custGeom>
            <a:rect b="b" l="l" r="r" t="t"/>
            <a:pathLst>
              <a:path extrusionOk="0" h="6334998" w="18706201">
                <a:moveTo>
                  <a:pt x="0" y="0"/>
                </a:moveTo>
                <a:lnTo>
                  <a:pt x="18706201" y="0"/>
                </a:lnTo>
                <a:lnTo>
                  <a:pt x="18706201" y="6334998"/>
                </a:lnTo>
                <a:lnTo>
                  <a:pt x="0" y="6334998"/>
                </a:lnTo>
                <a:lnTo>
                  <a:pt x="0" y="0"/>
                </a:lnTo>
                <a:close/>
              </a:path>
            </a:pathLst>
          </a:custGeom>
          <a:blipFill rotWithShape="1">
            <a:blip r:embed="rId3">
              <a:alphaModFix/>
            </a:blip>
            <a:stretch>
              <a:fillRect b="-15777" l="0" r="0" t="-23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 name="Google Shape;89;p1"/>
          <p:cNvSpPr txBox="1"/>
          <p:nvPr/>
        </p:nvSpPr>
        <p:spPr>
          <a:xfrm>
            <a:off x="6278181" y="5133975"/>
            <a:ext cx="11291285" cy="598882"/>
          </a:xfrm>
          <a:prstGeom prst="rect">
            <a:avLst/>
          </a:prstGeom>
          <a:noFill/>
          <a:ln>
            <a:noFill/>
          </a:ln>
        </p:spPr>
        <p:txBody>
          <a:bodyPr anchorCtr="0" anchor="t" bIns="0" lIns="0" spcFirstLastPara="1" rIns="0" wrap="square" tIns="0">
            <a:spAutoFit/>
          </a:bodyPr>
          <a:lstStyle/>
          <a:p>
            <a:pPr indent="0" lvl="0" marL="0" marR="0" rtl="0" algn="r">
              <a:lnSpc>
                <a:spcPct val="112500"/>
              </a:lnSpc>
              <a:spcBef>
                <a:spcPts val="0"/>
              </a:spcBef>
              <a:spcAft>
                <a:spcPts val="0"/>
              </a:spcAft>
              <a:buNone/>
            </a:pPr>
            <a:r>
              <a:rPr lang="en-CA" sz="4000">
                <a:solidFill>
                  <a:srgbClr val="1C1C1C"/>
                </a:solidFill>
                <a:latin typeface="Avenir"/>
                <a:ea typeface="Avenir"/>
                <a:cs typeface="Avenir"/>
                <a:sym typeface="Avenir"/>
              </a:rPr>
              <a:t>COURS 1</a:t>
            </a:r>
            <a:endParaRPr/>
          </a:p>
        </p:txBody>
      </p:sp>
      <p:sp>
        <p:nvSpPr>
          <p:cNvPr id="90" name="Google Shape;90;p1"/>
          <p:cNvSpPr txBox="1"/>
          <p:nvPr/>
        </p:nvSpPr>
        <p:spPr>
          <a:xfrm>
            <a:off x="9432262" y="6010276"/>
            <a:ext cx="8137205" cy="2954655"/>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i="0" lang="en-CA" sz="4800" u="none" strike="noStrike">
                <a:solidFill>
                  <a:srgbClr val="1C1C1C"/>
                </a:solidFill>
                <a:latin typeface="Avenir"/>
                <a:ea typeface="Avenir"/>
                <a:cs typeface="Avenir"/>
                <a:sym typeface="Avenir"/>
              </a:rPr>
              <a:t>Qu’est-ce que l’exploitation sexuelle des enfants et </a:t>
            </a:r>
            <a:br>
              <a:rPr b="1" i="0" lang="en-CA" sz="4800" u="none" strike="noStrike">
                <a:solidFill>
                  <a:srgbClr val="1C1C1C"/>
                </a:solidFill>
                <a:latin typeface="Avenir"/>
                <a:ea typeface="Avenir"/>
                <a:cs typeface="Avenir"/>
                <a:sym typeface="Avenir"/>
              </a:rPr>
            </a:br>
            <a:r>
              <a:rPr b="1" i="0" lang="en-CA" sz="4800" u="none" strike="noStrike">
                <a:solidFill>
                  <a:srgbClr val="1C1C1C"/>
                </a:solidFill>
                <a:latin typeface="Avenir"/>
                <a:ea typeface="Avenir"/>
                <a:cs typeface="Avenir"/>
                <a:sym typeface="Avenir"/>
              </a:rPr>
              <a:t>la traite des personnes à des fins d’exploitation sexuelle?</a:t>
            </a:r>
            <a:endParaRPr sz="4800">
              <a:solidFill>
                <a:srgbClr val="1C1C1C"/>
              </a:solidFill>
              <a:latin typeface="Avenir"/>
              <a:ea typeface="Avenir"/>
              <a:cs typeface="Avenir"/>
              <a:sym typeface="Avenir"/>
            </a:endParaRPr>
          </a:p>
        </p:txBody>
      </p:sp>
      <p:grpSp>
        <p:nvGrpSpPr>
          <p:cNvPr id="91" name="Google Shape;91;p1"/>
          <p:cNvGrpSpPr/>
          <p:nvPr/>
        </p:nvGrpSpPr>
        <p:grpSpPr>
          <a:xfrm>
            <a:off x="427961" y="5404778"/>
            <a:ext cx="8716039" cy="3960683"/>
            <a:chOff x="427961" y="5404778"/>
            <a:chExt cx="8716039" cy="3960683"/>
          </a:xfrm>
        </p:grpSpPr>
        <p:pic>
          <p:nvPicPr>
            <p:cNvPr id="92" name="Google Shape;92;p1"/>
            <p:cNvPicPr preferRelativeResize="0"/>
            <p:nvPr/>
          </p:nvPicPr>
          <p:blipFill rotWithShape="1">
            <a:blip r:embed="rId4">
              <a:alphaModFix/>
            </a:blip>
            <a:srcRect b="0" l="0" r="0" t="0"/>
            <a:stretch/>
          </p:blipFill>
          <p:spPr>
            <a:xfrm>
              <a:off x="716223" y="8573162"/>
              <a:ext cx="8427777" cy="792299"/>
            </a:xfrm>
            <a:prstGeom prst="rect">
              <a:avLst/>
            </a:prstGeom>
            <a:noFill/>
            <a:ln>
              <a:noFill/>
            </a:ln>
          </p:spPr>
        </p:pic>
        <p:pic>
          <p:nvPicPr>
            <p:cNvPr id="93" name="Google Shape;93;p1"/>
            <p:cNvPicPr preferRelativeResize="0"/>
            <p:nvPr/>
          </p:nvPicPr>
          <p:blipFill rotWithShape="1">
            <a:blip r:embed="rId5">
              <a:alphaModFix/>
            </a:blip>
            <a:srcRect b="0" l="0" r="0" t="0"/>
            <a:stretch/>
          </p:blipFill>
          <p:spPr>
            <a:xfrm>
              <a:off x="427961" y="7059214"/>
              <a:ext cx="4502150" cy="1548251"/>
            </a:xfrm>
            <a:prstGeom prst="rect">
              <a:avLst/>
            </a:prstGeom>
            <a:noFill/>
            <a:ln>
              <a:noFill/>
            </a:ln>
          </p:spPr>
        </p:pic>
        <p:pic>
          <p:nvPicPr>
            <p:cNvPr descr="A black and white logo&#10;&#10;Description automatically generated" id="94" name="Google Shape;94;p1"/>
            <p:cNvPicPr preferRelativeResize="0"/>
            <p:nvPr/>
          </p:nvPicPr>
          <p:blipFill rotWithShape="1">
            <a:blip r:embed="rId6">
              <a:alphaModFix/>
            </a:blip>
            <a:srcRect b="0" l="0" r="0" t="0"/>
            <a:stretch/>
          </p:blipFill>
          <p:spPr>
            <a:xfrm>
              <a:off x="716223" y="5404778"/>
              <a:ext cx="2170959" cy="1748231"/>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grpSp>
        <p:nvGrpSpPr>
          <p:cNvPr id="190" name="Google Shape;190;p10"/>
          <p:cNvGrpSpPr/>
          <p:nvPr/>
        </p:nvGrpSpPr>
        <p:grpSpPr>
          <a:xfrm>
            <a:off x="-201706" y="2581730"/>
            <a:ext cx="18669000" cy="7906976"/>
            <a:chOff x="0" y="-38100"/>
            <a:chExt cx="4916938" cy="2082496"/>
          </a:xfrm>
        </p:grpSpPr>
        <p:sp>
          <p:nvSpPr>
            <p:cNvPr id="191" name="Google Shape;191;p10"/>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 name="Google Shape;192;p10"/>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193" name="Google Shape;193;p10"/>
          <p:cNvGrpSpPr/>
          <p:nvPr/>
        </p:nvGrpSpPr>
        <p:grpSpPr>
          <a:xfrm>
            <a:off x="-201706" y="-279132"/>
            <a:ext cx="18669000" cy="3275585"/>
            <a:chOff x="0" y="-38100"/>
            <a:chExt cx="4916938" cy="862705"/>
          </a:xfrm>
        </p:grpSpPr>
        <p:sp>
          <p:nvSpPr>
            <p:cNvPr id="194" name="Google Shape;194;p10"/>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 name="Google Shape;195;p10"/>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196" name="Google Shape;196;p10"/>
          <p:cNvSpPr txBox="1"/>
          <p:nvPr/>
        </p:nvSpPr>
        <p:spPr>
          <a:xfrm>
            <a:off x="2362200" y="1139007"/>
            <a:ext cx="13563600" cy="83099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CA" sz="5400" u="none" strike="noStrike">
                <a:solidFill>
                  <a:srgbClr val="1C1C1C"/>
                </a:solidFill>
                <a:latin typeface="Avenir"/>
                <a:ea typeface="Avenir"/>
                <a:cs typeface="Avenir"/>
                <a:sym typeface="Avenir"/>
              </a:rPr>
              <a:t>Tes réactions…</a:t>
            </a:r>
            <a:endParaRPr b="0" i="0" sz="16600" u="none" strike="noStrike">
              <a:solidFill>
                <a:srgbClr val="1C1C1C"/>
              </a:solidFill>
              <a:latin typeface="Avenir"/>
              <a:ea typeface="Avenir"/>
              <a:cs typeface="Avenir"/>
              <a:sym typeface="Avenir"/>
            </a:endParaRPr>
          </a:p>
        </p:txBody>
      </p:sp>
      <p:sp>
        <p:nvSpPr>
          <p:cNvPr id="197" name="Google Shape;197;p10"/>
          <p:cNvSpPr txBox="1"/>
          <p:nvPr/>
        </p:nvSpPr>
        <p:spPr>
          <a:xfrm>
            <a:off x="6128497" y="4680762"/>
            <a:ext cx="12159503" cy="338554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4400" u="none" strike="noStrike">
                <a:solidFill>
                  <a:srgbClr val="585858"/>
                </a:solidFill>
                <a:latin typeface="Avenir"/>
                <a:ea typeface="Avenir"/>
                <a:cs typeface="Avenir"/>
                <a:sym typeface="Avenir"/>
              </a:rPr>
              <a:t>Qu’as-tu ressenti en regardant cette vidéo?</a:t>
            </a:r>
            <a:endParaRPr b="0" i="0" sz="4400" u="none" strike="noStrike">
              <a:solidFill>
                <a:srgbClr val="000000"/>
              </a:solidFill>
              <a:latin typeface="Avenir"/>
              <a:ea typeface="Avenir"/>
              <a:cs typeface="Avenir"/>
              <a:sym typeface="Avenir"/>
            </a:endParaRPr>
          </a:p>
          <a:p>
            <a:pPr indent="0" lvl="0" marL="0" marR="0" rtl="0" algn="l">
              <a:spcBef>
                <a:spcPts val="0"/>
              </a:spcBef>
              <a:spcAft>
                <a:spcPts val="0"/>
              </a:spcAft>
              <a:buNone/>
            </a:pPr>
            <a:br>
              <a:rPr b="0" i="0" lang="en-CA" sz="4400" u="none" strike="noStrike">
                <a:solidFill>
                  <a:srgbClr val="000000"/>
                </a:solidFill>
                <a:latin typeface="Avenir"/>
                <a:ea typeface="Avenir"/>
                <a:cs typeface="Avenir"/>
                <a:sym typeface="Avenir"/>
              </a:rPr>
            </a:br>
            <a:r>
              <a:rPr b="0" i="0" lang="en-CA" sz="4400" u="none" strike="noStrike">
                <a:solidFill>
                  <a:srgbClr val="585858"/>
                </a:solidFill>
                <a:latin typeface="Avenir"/>
                <a:ea typeface="Avenir"/>
                <a:cs typeface="Avenir"/>
                <a:sym typeface="Avenir"/>
              </a:rPr>
              <a:t>Quelles pensées te sont venues à l’esprit?</a:t>
            </a:r>
            <a:endParaRPr/>
          </a:p>
          <a:p>
            <a:pPr indent="0" lvl="0" marL="0" marR="0" rtl="0" algn="l">
              <a:spcBef>
                <a:spcPts val="0"/>
              </a:spcBef>
              <a:spcAft>
                <a:spcPts val="0"/>
              </a:spcAft>
              <a:buNone/>
            </a:pPr>
            <a:br>
              <a:rPr b="0" i="0" lang="en-CA" sz="4400" u="none" strike="noStrike">
                <a:solidFill>
                  <a:srgbClr val="000000"/>
                </a:solidFill>
                <a:latin typeface="Avenir"/>
                <a:ea typeface="Avenir"/>
                <a:cs typeface="Avenir"/>
                <a:sym typeface="Avenir"/>
              </a:rPr>
            </a:br>
            <a:r>
              <a:rPr b="0" i="0" lang="en-CA" sz="4400" u="none" strike="noStrike">
                <a:solidFill>
                  <a:srgbClr val="585858"/>
                </a:solidFill>
                <a:latin typeface="Avenir"/>
                <a:ea typeface="Avenir"/>
                <a:cs typeface="Avenir"/>
                <a:sym typeface="Avenir"/>
              </a:rPr>
              <a:t>As-tu des questions à propos de celle-ci?</a:t>
            </a:r>
            <a:endParaRPr/>
          </a:p>
        </p:txBody>
      </p:sp>
      <p:pic>
        <p:nvPicPr>
          <p:cNvPr id="198" name="Google Shape;198;p10"/>
          <p:cNvPicPr preferRelativeResize="0"/>
          <p:nvPr/>
        </p:nvPicPr>
        <p:blipFill rotWithShape="1">
          <a:blip r:embed="rId3">
            <a:alphaModFix/>
          </a:blip>
          <a:srcRect b="0" l="0" r="0" t="0"/>
          <a:stretch/>
        </p:blipFill>
        <p:spPr>
          <a:xfrm>
            <a:off x="1828800" y="3805416"/>
            <a:ext cx="3657526" cy="56221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grpSp>
        <p:nvGrpSpPr>
          <p:cNvPr id="204" name="Google Shape;204;p11"/>
          <p:cNvGrpSpPr/>
          <p:nvPr/>
        </p:nvGrpSpPr>
        <p:grpSpPr>
          <a:xfrm>
            <a:off x="-3428999" y="-144661"/>
            <a:ext cx="21896294" cy="10431661"/>
            <a:chOff x="0" y="-38100"/>
            <a:chExt cx="3340921" cy="2747433"/>
          </a:xfrm>
        </p:grpSpPr>
        <p:sp>
          <p:nvSpPr>
            <p:cNvPr id="205" name="Google Shape;205;p11"/>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 name="Google Shape;206;p11"/>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207" name="Google Shape;207;p11"/>
          <p:cNvGrpSpPr/>
          <p:nvPr/>
        </p:nvGrpSpPr>
        <p:grpSpPr>
          <a:xfrm>
            <a:off x="0" y="1718370"/>
            <a:ext cx="6047654" cy="5215831"/>
            <a:chOff x="0" y="-38100"/>
            <a:chExt cx="1522893" cy="2747433"/>
          </a:xfrm>
        </p:grpSpPr>
        <p:sp>
          <p:nvSpPr>
            <p:cNvPr id="208" name="Google Shape;208;p11"/>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 name="Google Shape;209;p11"/>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210" name="Google Shape;210;p11"/>
          <p:cNvSpPr txBox="1"/>
          <p:nvPr/>
        </p:nvSpPr>
        <p:spPr>
          <a:xfrm>
            <a:off x="7478174" y="1104900"/>
            <a:ext cx="4753535" cy="49242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CA" sz="5400" u="none" strike="noStrike">
                <a:solidFill>
                  <a:srgbClr val="1C1C1C"/>
                </a:solidFill>
                <a:latin typeface="Avenir"/>
                <a:ea typeface="Avenir"/>
                <a:cs typeface="Avenir"/>
                <a:sym typeface="Avenir"/>
              </a:rPr>
              <a:t>Discutons-en</a:t>
            </a:r>
            <a:endParaRPr b="1" i="0" sz="5400" u="none" strike="noStrike">
              <a:solidFill>
                <a:srgbClr val="1C1C1C"/>
              </a:solidFill>
              <a:latin typeface="Avenir"/>
              <a:ea typeface="Avenir"/>
              <a:cs typeface="Avenir"/>
              <a:sym typeface="Avenir"/>
            </a:endParaRPr>
          </a:p>
          <a:p>
            <a:pPr indent="0" lvl="0" marL="0" marR="0" rtl="0" algn="l">
              <a:spcBef>
                <a:spcPts val="0"/>
              </a:spcBef>
              <a:spcAft>
                <a:spcPts val="0"/>
              </a:spcAft>
              <a:buNone/>
            </a:pPr>
            <a:br>
              <a:rPr b="1" lang="en-CA" sz="5400">
                <a:solidFill>
                  <a:srgbClr val="1C1C1C"/>
                </a:solidFill>
                <a:latin typeface="Avenir"/>
                <a:ea typeface="Avenir"/>
                <a:cs typeface="Avenir"/>
                <a:sym typeface="Avenir"/>
              </a:rPr>
            </a:br>
            <a:br>
              <a:rPr lang="en-CA" sz="5400">
                <a:solidFill>
                  <a:schemeClr val="dk1"/>
                </a:solidFill>
                <a:latin typeface="Arial"/>
                <a:ea typeface="Arial"/>
                <a:cs typeface="Arial"/>
                <a:sym typeface="Arial"/>
              </a:rPr>
            </a:br>
            <a:br>
              <a:rPr lang="en-CA" sz="5400">
                <a:solidFill>
                  <a:schemeClr val="dk1"/>
                </a:solidFill>
                <a:latin typeface="Arial"/>
                <a:ea typeface="Arial"/>
                <a:cs typeface="Arial"/>
                <a:sym typeface="Arial"/>
              </a:rPr>
            </a:br>
            <a:br>
              <a:rPr lang="en-CA" sz="5400">
                <a:solidFill>
                  <a:schemeClr val="dk1"/>
                </a:solidFill>
                <a:latin typeface="Arial"/>
                <a:ea typeface="Arial"/>
                <a:cs typeface="Arial"/>
                <a:sym typeface="Arial"/>
              </a:rPr>
            </a:br>
            <a:endParaRPr b="1" sz="4999">
              <a:solidFill>
                <a:srgbClr val="1C1C1C"/>
              </a:solidFill>
              <a:latin typeface="Avenir"/>
              <a:ea typeface="Avenir"/>
              <a:cs typeface="Avenir"/>
              <a:sym typeface="Avenir"/>
            </a:endParaRPr>
          </a:p>
        </p:txBody>
      </p:sp>
      <p:sp>
        <p:nvSpPr>
          <p:cNvPr id="211" name="Google Shape;211;p11"/>
          <p:cNvSpPr txBox="1"/>
          <p:nvPr/>
        </p:nvSpPr>
        <p:spPr>
          <a:xfrm>
            <a:off x="7478174" y="2762845"/>
            <a:ext cx="10671037" cy="461664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4400" u="none" strike="noStrike">
                <a:solidFill>
                  <a:srgbClr val="585858"/>
                </a:solidFill>
                <a:latin typeface="Avenir"/>
                <a:ea typeface="Avenir"/>
                <a:cs typeface="Avenir"/>
                <a:sym typeface="Avenir"/>
              </a:rPr>
              <a:t>Quel était le sujet de cette vidéo?</a:t>
            </a:r>
            <a:endParaRPr b="0" i="0" sz="4400" u="none" strike="noStrike">
              <a:solidFill>
                <a:srgbClr val="000000"/>
              </a:solidFill>
              <a:latin typeface="Avenir"/>
              <a:ea typeface="Avenir"/>
              <a:cs typeface="Avenir"/>
              <a:sym typeface="Avenir"/>
            </a:endParaRPr>
          </a:p>
          <a:p>
            <a:pPr indent="0" lvl="0" marL="0" marR="0" rtl="0" algn="l">
              <a:spcBef>
                <a:spcPts val="0"/>
              </a:spcBef>
              <a:spcAft>
                <a:spcPts val="0"/>
              </a:spcAft>
              <a:buNone/>
            </a:pPr>
            <a:r>
              <a:rPr b="0" i="0" lang="en-CA" sz="4400" u="none" strike="noStrike">
                <a:solidFill>
                  <a:srgbClr val="585858"/>
                </a:solidFill>
                <a:latin typeface="Avenir"/>
                <a:ea typeface="Avenir"/>
                <a:cs typeface="Avenir"/>
                <a:sym typeface="Avenir"/>
              </a:rPr>
              <a:t>Y a-t-il quelque chose qui t’a surpris ou surprise dans cette vidéo?</a:t>
            </a:r>
            <a:endParaRPr b="0" i="0" sz="4400" u="none" strike="noStrike">
              <a:solidFill>
                <a:srgbClr val="000000"/>
              </a:solidFill>
              <a:latin typeface="Avenir"/>
              <a:ea typeface="Avenir"/>
              <a:cs typeface="Avenir"/>
              <a:sym typeface="Avenir"/>
            </a:endParaRPr>
          </a:p>
          <a:p>
            <a:pPr indent="0" lvl="0" marL="0" marR="0" rtl="0" algn="l">
              <a:spcBef>
                <a:spcPts val="0"/>
              </a:spcBef>
              <a:spcAft>
                <a:spcPts val="0"/>
              </a:spcAft>
              <a:buNone/>
            </a:pPr>
            <a:br>
              <a:rPr b="0" i="0" lang="en-CA" sz="4400" u="none" strike="noStrike">
                <a:solidFill>
                  <a:srgbClr val="000000"/>
                </a:solidFill>
                <a:latin typeface="Avenir"/>
                <a:ea typeface="Avenir"/>
                <a:cs typeface="Avenir"/>
                <a:sym typeface="Avenir"/>
              </a:rPr>
            </a:br>
            <a:r>
              <a:rPr b="0" i="0" lang="en-CA" sz="4400" u="none" strike="noStrike">
                <a:solidFill>
                  <a:srgbClr val="585858"/>
                </a:solidFill>
                <a:latin typeface="Avenir"/>
                <a:ea typeface="Avenir"/>
                <a:cs typeface="Avenir"/>
                <a:sym typeface="Avenir"/>
              </a:rPr>
              <a:t>Quelle était la relation entre les personnages? </a:t>
            </a:r>
            <a:br>
              <a:rPr lang="en-CA" sz="3600">
                <a:solidFill>
                  <a:schemeClr val="dk1"/>
                </a:solidFill>
                <a:latin typeface="Arial"/>
                <a:ea typeface="Arial"/>
                <a:cs typeface="Arial"/>
                <a:sym typeface="Arial"/>
              </a:rPr>
            </a:br>
            <a:endParaRPr b="0" i="0" sz="3600" u="none" strike="noStrike">
              <a:solidFill>
                <a:srgbClr val="585858"/>
              </a:solidFill>
              <a:latin typeface="Avenir"/>
              <a:ea typeface="Avenir"/>
              <a:cs typeface="Avenir"/>
              <a:sym typeface="Avenir"/>
            </a:endParaRPr>
          </a:p>
        </p:txBody>
      </p:sp>
      <p:pic>
        <p:nvPicPr>
          <p:cNvPr id="212" name="Google Shape;212;p11"/>
          <p:cNvPicPr preferRelativeResize="0"/>
          <p:nvPr/>
        </p:nvPicPr>
        <p:blipFill rotWithShape="1">
          <a:blip r:embed="rId3">
            <a:alphaModFix/>
          </a:blip>
          <a:srcRect b="0" l="0" r="0" t="0"/>
          <a:stretch/>
        </p:blipFill>
        <p:spPr>
          <a:xfrm>
            <a:off x="743743" y="2438400"/>
            <a:ext cx="5504657"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pSp>
        <p:nvGrpSpPr>
          <p:cNvPr id="218" name="Google Shape;218;p12"/>
          <p:cNvGrpSpPr/>
          <p:nvPr/>
        </p:nvGrpSpPr>
        <p:grpSpPr>
          <a:xfrm>
            <a:off x="-3428999" y="-144661"/>
            <a:ext cx="21896294" cy="10431661"/>
            <a:chOff x="0" y="-38100"/>
            <a:chExt cx="3340921" cy="2747433"/>
          </a:xfrm>
        </p:grpSpPr>
        <p:sp>
          <p:nvSpPr>
            <p:cNvPr id="219" name="Google Shape;219;p12"/>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 name="Google Shape;220;p12"/>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221" name="Google Shape;221;p12"/>
          <p:cNvGrpSpPr/>
          <p:nvPr/>
        </p:nvGrpSpPr>
        <p:grpSpPr>
          <a:xfrm>
            <a:off x="-410718" y="1688403"/>
            <a:ext cx="6458372" cy="6045897"/>
            <a:chOff x="0" y="-38100"/>
            <a:chExt cx="1522893" cy="2747433"/>
          </a:xfrm>
        </p:grpSpPr>
        <p:sp>
          <p:nvSpPr>
            <p:cNvPr id="222" name="Google Shape;222;p12"/>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 name="Google Shape;223;p12"/>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224" name="Google Shape;224;p12"/>
          <p:cNvSpPr txBox="1"/>
          <p:nvPr/>
        </p:nvSpPr>
        <p:spPr>
          <a:xfrm>
            <a:off x="7478174" y="1104900"/>
            <a:ext cx="4753535" cy="49242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CA" sz="5400" u="none" strike="noStrike">
                <a:solidFill>
                  <a:srgbClr val="1C1C1C"/>
                </a:solidFill>
                <a:latin typeface="Avenir"/>
                <a:ea typeface="Avenir"/>
                <a:cs typeface="Avenir"/>
                <a:sym typeface="Avenir"/>
              </a:rPr>
              <a:t>Discutons-en</a:t>
            </a:r>
            <a:endParaRPr b="1" i="0" sz="5400" u="none" strike="noStrike">
              <a:solidFill>
                <a:srgbClr val="1C1C1C"/>
              </a:solidFill>
              <a:latin typeface="Avenir"/>
              <a:ea typeface="Avenir"/>
              <a:cs typeface="Avenir"/>
              <a:sym typeface="Avenir"/>
            </a:endParaRPr>
          </a:p>
          <a:p>
            <a:pPr indent="0" lvl="0" marL="0" marR="0" rtl="0" algn="l">
              <a:spcBef>
                <a:spcPts val="0"/>
              </a:spcBef>
              <a:spcAft>
                <a:spcPts val="0"/>
              </a:spcAft>
              <a:buNone/>
            </a:pPr>
            <a:br>
              <a:rPr b="1" lang="en-CA" sz="5400">
                <a:solidFill>
                  <a:srgbClr val="1C1C1C"/>
                </a:solidFill>
                <a:latin typeface="Avenir"/>
                <a:ea typeface="Avenir"/>
                <a:cs typeface="Avenir"/>
                <a:sym typeface="Avenir"/>
              </a:rPr>
            </a:br>
            <a:br>
              <a:rPr lang="en-CA" sz="5400">
                <a:solidFill>
                  <a:schemeClr val="dk1"/>
                </a:solidFill>
                <a:latin typeface="Arial"/>
                <a:ea typeface="Arial"/>
                <a:cs typeface="Arial"/>
                <a:sym typeface="Arial"/>
              </a:rPr>
            </a:br>
            <a:br>
              <a:rPr lang="en-CA" sz="5400">
                <a:solidFill>
                  <a:schemeClr val="dk1"/>
                </a:solidFill>
                <a:latin typeface="Arial"/>
                <a:ea typeface="Arial"/>
                <a:cs typeface="Arial"/>
                <a:sym typeface="Arial"/>
              </a:rPr>
            </a:br>
            <a:br>
              <a:rPr lang="en-CA" sz="5400">
                <a:solidFill>
                  <a:schemeClr val="dk1"/>
                </a:solidFill>
                <a:latin typeface="Arial"/>
                <a:ea typeface="Arial"/>
                <a:cs typeface="Arial"/>
                <a:sym typeface="Arial"/>
              </a:rPr>
            </a:br>
            <a:endParaRPr b="1" sz="4999">
              <a:solidFill>
                <a:srgbClr val="1C1C1C"/>
              </a:solidFill>
              <a:latin typeface="Avenir"/>
              <a:ea typeface="Avenir"/>
              <a:cs typeface="Avenir"/>
              <a:sym typeface="Avenir"/>
            </a:endParaRPr>
          </a:p>
        </p:txBody>
      </p:sp>
      <p:sp>
        <p:nvSpPr>
          <p:cNvPr id="225" name="Google Shape;225;p12"/>
          <p:cNvSpPr txBox="1"/>
          <p:nvPr/>
        </p:nvSpPr>
        <p:spPr>
          <a:xfrm>
            <a:off x="8195375" y="3490848"/>
            <a:ext cx="8643954" cy="473975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4400" u="none" strike="noStrike">
                <a:solidFill>
                  <a:srgbClr val="585858"/>
                </a:solidFill>
                <a:latin typeface="Avenir"/>
                <a:ea typeface="Avenir"/>
                <a:cs typeface="Avenir"/>
                <a:sym typeface="Avenir"/>
              </a:rPr>
              <a:t>Comment le trafiquant a-t-il manipulé la victime dans la vidéo?</a:t>
            </a:r>
            <a:endParaRPr/>
          </a:p>
          <a:p>
            <a:pPr indent="0" lvl="0" marL="0" marR="0" rtl="0" algn="l">
              <a:spcBef>
                <a:spcPts val="0"/>
              </a:spcBef>
              <a:spcAft>
                <a:spcPts val="0"/>
              </a:spcAft>
              <a:buNone/>
            </a:pPr>
            <a:r>
              <a:t/>
            </a:r>
            <a:endParaRPr sz="4400">
              <a:solidFill>
                <a:schemeClr val="dk1"/>
              </a:solidFill>
              <a:latin typeface="Avenir"/>
              <a:ea typeface="Avenir"/>
              <a:cs typeface="Avenir"/>
              <a:sym typeface="Avenir"/>
            </a:endParaRPr>
          </a:p>
          <a:p>
            <a:pPr indent="0" lvl="0" marL="0" marR="0" rtl="0" algn="l">
              <a:spcBef>
                <a:spcPts val="0"/>
              </a:spcBef>
              <a:spcAft>
                <a:spcPts val="0"/>
              </a:spcAft>
              <a:buNone/>
            </a:pPr>
            <a:r>
              <a:rPr b="0" i="0" lang="en-CA" sz="4400" u="none" strike="noStrike">
                <a:solidFill>
                  <a:srgbClr val="585858"/>
                </a:solidFill>
                <a:latin typeface="Avenir"/>
                <a:ea typeface="Avenir"/>
                <a:cs typeface="Avenir"/>
                <a:sym typeface="Avenir"/>
              </a:rPr>
              <a:t>Pourquoi la victime n’a-t-elle pas demandé de l’aide?</a:t>
            </a:r>
            <a:endParaRPr sz="4400">
              <a:solidFill>
                <a:schemeClr val="dk1"/>
              </a:solidFill>
              <a:latin typeface="Avenir"/>
              <a:ea typeface="Avenir"/>
              <a:cs typeface="Avenir"/>
              <a:sym typeface="Avenir"/>
            </a:endParaRPr>
          </a:p>
          <a:p>
            <a:pPr indent="0" lvl="0" marL="0" marR="0" rtl="0" algn="l">
              <a:spcBef>
                <a:spcPts val="0"/>
              </a:spcBef>
              <a:spcAft>
                <a:spcPts val="0"/>
              </a:spcAft>
              <a:buNone/>
            </a:pPr>
            <a:br>
              <a:rPr lang="en-CA" sz="4400">
                <a:solidFill>
                  <a:schemeClr val="dk1"/>
                </a:solidFill>
                <a:latin typeface="Avenir"/>
                <a:ea typeface="Avenir"/>
                <a:cs typeface="Avenir"/>
                <a:sym typeface="Avenir"/>
              </a:rPr>
            </a:br>
            <a:endParaRPr b="0" i="0" sz="4400" u="none" strike="noStrike">
              <a:solidFill>
                <a:srgbClr val="585858"/>
              </a:solidFill>
              <a:latin typeface="Avenir"/>
              <a:ea typeface="Avenir"/>
              <a:cs typeface="Avenir"/>
              <a:sym typeface="Avenir"/>
            </a:endParaRPr>
          </a:p>
        </p:txBody>
      </p:sp>
      <p:pic>
        <p:nvPicPr>
          <p:cNvPr id="226" name="Google Shape;226;p12"/>
          <p:cNvPicPr preferRelativeResize="0"/>
          <p:nvPr/>
        </p:nvPicPr>
        <p:blipFill rotWithShape="1">
          <a:blip r:embed="rId3">
            <a:alphaModFix/>
          </a:blip>
          <a:srcRect b="0" l="0" r="0" t="0"/>
          <a:stretch/>
        </p:blipFill>
        <p:spPr>
          <a:xfrm>
            <a:off x="500046" y="2762845"/>
            <a:ext cx="6067364" cy="57334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grpSp>
        <p:nvGrpSpPr>
          <p:cNvPr id="232" name="Google Shape;232;p13"/>
          <p:cNvGrpSpPr/>
          <p:nvPr/>
        </p:nvGrpSpPr>
        <p:grpSpPr>
          <a:xfrm>
            <a:off x="0" y="-144661"/>
            <a:ext cx="634634" cy="10431661"/>
            <a:chOff x="0" y="-38100"/>
            <a:chExt cx="167146" cy="2747433"/>
          </a:xfrm>
        </p:grpSpPr>
        <p:sp>
          <p:nvSpPr>
            <p:cNvPr id="233" name="Google Shape;233;p13"/>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4" name="Google Shape;234;p13"/>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235" name="Google Shape;235;p13"/>
          <p:cNvGrpSpPr/>
          <p:nvPr/>
        </p:nvGrpSpPr>
        <p:grpSpPr>
          <a:xfrm>
            <a:off x="634634" y="-144661"/>
            <a:ext cx="17832660" cy="10431661"/>
            <a:chOff x="0" y="-38100"/>
            <a:chExt cx="4696668" cy="2747433"/>
          </a:xfrm>
        </p:grpSpPr>
        <p:sp>
          <p:nvSpPr>
            <p:cNvPr id="236" name="Google Shape;236;p13"/>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7" name="Google Shape;237;p13"/>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238" name="Google Shape;238;p13"/>
          <p:cNvSpPr txBox="1"/>
          <p:nvPr/>
        </p:nvSpPr>
        <p:spPr>
          <a:xfrm>
            <a:off x="4902330" y="1714500"/>
            <a:ext cx="9349224" cy="1518236"/>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CA" sz="7200" u="none" strike="noStrike">
                <a:solidFill>
                  <a:srgbClr val="1C1C1C"/>
                </a:solidFill>
                <a:latin typeface="Avenir"/>
                <a:ea typeface="Avenir"/>
                <a:cs typeface="Avenir"/>
                <a:sym typeface="Avenir"/>
              </a:rPr>
              <a:t>Discutons</a:t>
            </a:r>
            <a:r>
              <a:rPr b="1" lang="en-CA" sz="7200">
                <a:solidFill>
                  <a:srgbClr val="1C1C1C"/>
                </a:solidFill>
                <a:latin typeface="Avenir"/>
                <a:ea typeface="Avenir"/>
                <a:cs typeface="Avenir"/>
                <a:sym typeface="Avenir"/>
              </a:rPr>
              <a:t>-en</a:t>
            </a:r>
            <a:endParaRPr sz="23900">
              <a:solidFill>
                <a:srgbClr val="1C1C1C"/>
              </a:solidFill>
              <a:latin typeface="Avenir"/>
              <a:ea typeface="Avenir"/>
              <a:cs typeface="Avenir"/>
              <a:sym typeface="Avenir"/>
            </a:endParaRPr>
          </a:p>
        </p:txBody>
      </p:sp>
      <p:sp>
        <p:nvSpPr>
          <p:cNvPr id="239" name="Google Shape;239;p13"/>
          <p:cNvSpPr txBox="1"/>
          <p:nvPr/>
        </p:nvSpPr>
        <p:spPr>
          <a:xfrm>
            <a:off x="4484307" y="3997849"/>
            <a:ext cx="10185270" cy="563231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CA" sz="6000" u="none" strike="noStrike">
                <a:solidFill>
                  <a:srgbClr val="585858"/>
                </a:solidFill>
                <a:latin typeface="Avenir"/>
                <a:ea typeface="Avenir"/>
                <a:cs typeface="Avenir"/>
                <a:sym typeface="Avenir"/>
              </a:rPr>
              <a:t>À ton avis, où les trafiquants sexuels ciblent-ils leurs victimes?</a:t>
            </a:r>
            <a:endParaRPr b="0" i="0" sz="6000" u="none" strike="noStrike">
              <a:solidFill>
                <a:srgbClr val="000000"/>
              </a:solidFill>
              <a:latin typeface="Avenir"/>
              <a:ea typeface="Avenir"/>
              <a:cs typeface="Avenir"/>
              <a:sym typeface="Avenir"/>
            </a:endParaRPr>
          </a:p>
          <a:p>
            <a:pPr indent="0" lvl="0" marL="0" marR="0" rtl="0" algn="l">
              <a:spcBef>
                <a:spcPts val="0"/>
              </a:spcBef>
              <a:spcAft>
                <a:spcPts val="0"/>
              </a:spcAft>
              <a:buNone/>
            </a:pPr>
            <a:br>
              <a:rPr lang="en-CA" sz="6000">
                <a:solidFill>
                  <a:schemeClr val="dk1"/>
                </a:solidFill>
                <a:latin typeface="Avenir"/>
                <a:ea typeface="Avenir"/>
                <a:cs typeface="Avenir"/>
                <a:sym typeface="Avenir"/>
              </a:rPr>
            </a:br>
            <a:br>
              <a:rPr lang="en-CA" sz="6000">
                <a:solidFill>
                  <a:schemeClr val="dk1"/>
                </a:solidFill>
                <a:latin typeface="Avenir"/>
                <a:ea typeface="Avenir"/>
                <a:cs typeface="Avenir"/>
                <a:sym typeface="Avenir"/>
              </a:rPr>
            </a:br>
            <a:endParaRPr sz="6000">
              <a:solidFill>
                <a:schemeClr val="dk1"/>
              </a:solidFill>
              <a:latin typeface="Avenir"/>
              <a:ea typeface="Avenir"/>
              <a:cs typeface="Avenir"/>
              <a:sym typeface="Avenir"/>
            </a:endParaRPr>
          </a:p>
        </p:txBody>
      </p:sp>
      <p:pic>
        <p:nvPicPr>
          <p:cNvPr descr="Picture 2" id="240" name="Google Shape;240;p13"/>
          <p:cNvPicPr preferRelativeResize="0"/>
          <p:nvPr/>
        </p:nvPicPr>
        <p:blipFill rotWithShape="1">
          <a:blip r:embed="rId3">
            <a:alphaModFix/>
          </a:blip>
          <a:srcRect b="0" l="0" r="0" t="0"/>
          <a:stretch/>
        </p:blipFill>
        <p:spPr>
          <a:xfrm>
            <a:off x="14018901" y="5685684"/>
            <a:ext cx="3225800" cy="3225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grpSp>
        <p:nvGrpSpPr>
          <p:cNvPr id="246" name="Google Shape;246;p14"/>
          <p:cNvGrpSpPr/>
          <p:nvPr/>
        </p:nvGrpSpPr>
        <p:grpSpPr>
          <a:xfrm>
            <a:off x="-201706" y="2581730"/>
            <a:ext cx="18669000" cy="7906976"/>
            <a:chOff x="0" y="-38100"/>
            <a:chExt cx="4916938" cy="2082496"/>
          </a:xfrm>
        </p:grpSpPr>
        <p:sp>
          <p:nvSpPr>
            <p:cNvPr id="247" name="Google Shape;247;p14"/>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8" name="Google Shape;248;p14"/>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249" name="Google Shape;249;p14"/>
          <p:cNvGrpSpPr/>
          <p:nvPr/>
        </p:nvGrpSpPr>
        <p:grpSpPr>
          <a:xfrm>
            <a:off x="-201706" y="-279132"/>
            <a:ext cx="18669000" cy="3275585"/>
            <a:chOff x="0" y="-38100"/>
            <a:chExt cx="4916938" cy="862705"/>
          </a:xfrm>
        </p:grpSpPr>
        <p:sp>
          <p:nvSpPr>
            <p:cNvPr id="250" name="Google Shape;250;p14"/>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1" name="Google Shape;251;p14"/>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252" name="Google Shape;252;p14"/>
          <p:cNvSpPr txBox="1"/>
          <p:nvPr/>
        </p:nvSpPr>
        <p:spPr>
          <a:xfrm>
            <a:off x="6128498" y="996562"/>
            <a:ext cx="13563600" cy="504753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CA" sz="5400" u="none" strike="noStrike">
                <a:solidFill>
                  <a:srgbClr val="1C1C1C"/>
                </a:solidFill>
                <a:latin typeface="Avenir"/>
                <a:ea typeface="Avenir"/>
                <a:cs typeface="Avenir"/>
                <a:sym typeface="Avenir"/>
              </a:rPr>
              <a:t>Où cela se passe-t-il?</a:t>
            </a:r>
            <a:endParaRPr b="0" i="0" sz="5400" u="none" strike="noStrike">
              <a:solidFill>
                <a:srgbClr val="1C1C1C"/>
              </a:solidFill>
              <a:latin typeface="Avenir"/>
              <a:ea typeface="Avenir"/>
              <a:cs typeface="Avenir"/>
              <a:sym typeface="Avenir"/>
            </a:endParaRPr>
          </a:p>
          <a:p>
            <a:pPr indent="0" lvl="0" marL="0" marR="0" rtl="0" algn="l">
              <a:spcBef>
                <a:spcPts val="0"/>
              </a:spcBef>
              <a:spcAft>
                <a:spcPts val="0"/>
              </a:spcAft>
              <a:buNone/>
            </a:pPr>
            <a:br>
              <a:rPr lang="en-CA" sz="5400">
                <a:solidFill>
                  <a:srgbClr val="1C1C1C"/>
                </a:solidFill>
                <a:latin typeface="Avenir"/>
                <a:ea typeface="Avenir"/>
                <a:cs typeface="Avenir"/>
                <a:sym typeface="Avenir"/>
              </a:rPr>
            </a:br>
            <a:br>
              <a:rPr lang="en-CA" sz="5400">
                <a:solidFill>
                  <a:schemeClr val="dk1"/>
                </a:solidFill>
                <a:latin typeface="Arial"/>
                <a:ea typeface="Arial"/>
                <a:cs typeface="Arial"/>
                <a:sym typeface="Arial"/>
              </a:rPr>
            </a:br>
            <a:endParaRPr b="0" i="0" sz="16600" u="none" strike="noStrike">
              <a:solidFill>
                <a:srgbClr val="1C1C1C"/>
              </a:solidFill>
              <a:latin typeface="Avenir"/>
              <a:ea typeface="Avenir"/>
              <a:cs typeface="Avenir"/>
              <a:sym typeface="Avenir"/>
            </a:endParaRPr>
          </a:p>
        </p:txBody>
      </p:sp>
      <p:sp>
        <p:nvSpPr>
          <p:cNvPr id="253" name="Google Shape;253;p14"/>
          <p:cNvSpPr txBox="1"/>
          <p:nvPr/>
        </p:nvSpPr>
        <p:spPr>
          <a:xfrm>
            <a:off x="6128498" y="3839419"/>
            <a:ext cx="11672060" cy="560153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4000" u="none" strike="noStrike">
                <a:solidFill>
                  <a:srgbClr val="585858"/>
                </a:solidFill>
                <a:latin typeface="Avenir"/>
                <a:ea typeface="Avenir"/>
                <a:cs typeface="Avenir"/>
                <a:sym typeface="Avenir"/>
              </a:rPr>
              <a:t>Les trafiquants approchent les jeunes personnes à la fois </a:t>
            </a:r>
            <a:r>
              <a:rPr b="0" i="0" lang="en-CA" sz="4000" u="sng" strike="noStrike">
                <a:solidFill>
                  <a:srgbClr val="585858"/>
                </a:solidFill>
                <a:latin typeface="Avenir"/>
                <a:ea typeface="Avenir"/>
                <a:cs typeface="Avenir"/>
                <a:sym typeface="Avenir"/>
              </a:rPr>
              <a:t>en personne et en ligne.</a:t>
            </a:r>
            <a:endParaRPr b="0" i="0" sz="4000" u="none" strike="noStrike">
              <a:solidFill>
                <a:srgbClr val="000000"/>
              </a:solidFill>
              <a:latin typeface="Avenir"/>
              <a:ea typeface="Avenir"/>
              <a:cs typeface="Avenir"/>
              <a:sym typeface="Avenir"/>
            </a:endParaRPr>
          </a:p>
          <a:p>
            <a:pPr indent="0" lvl="0" marL="0" marR="0" rtl="0" algn="l">
              <a:spcBef>
                <a:spcPts val="0"/>
              </a:spcBef>
              <a:spcAft>
                <a:spcPts val="0"/>
              </a:spcAft>
              <a:buNone/>
            </a:pPr>
            <a:br>
              <a:rPr b="0" i="0" lang="en-CA" sz="4000" u="none" strike="noStrike">
                <a:solidFill>
                  <a:srgbClr val="000000"/>
                </a:solidFill>
                <a:latin typeface="Avenir"/>
                <a:ea typeface="Avenir"/>
                <a:cs typeface="Avenir"/>
                <a:sym typeface="Avenir"/>
              </a:rPr>
            </a:br>
            <a:r>
              <a:rPr b="0" i="0" lang="en-CA" sz="4000" u="none" strike="noStrike">
                <a:solidFill>
                  <a:srgbClr val="585858"/>
                </a:solidFill>
                <a:latin typeface="Avenir"/>
                <a:ea typeface="Avenir"/>
                <a:cs typeface="Avenir"/>
                <a:sym typeface="Avenir"/>
              </a:rPr>
              <a:t>Les médias sociaux populaires comme Facebook, Instagram, Snapchat, TikTok, et les applications de rencontre et de services de diffusion en direct sont grandement utilisés pour cibler les personnes vulnérables.</a:t>
            </a:r>
            <a:endParaRPr b="0" i="0" sz="4000" u="none" strike="noStrike">
              <a:solidFill>
                <a:srgbClr val="000000"/>
              </a:solidFill>
              <a:latin typeface="Avenir"/>
              <a:ea typeface="Avenir"/>
              <a:cs typeface="Avenir"/>
              <a:sym typeface="Avenir"/>
            </a:endParaRPr>
          </a:p>
          <a:p>
            <a:pPr indent="0" lvl="0" marL="0" marR="0" rtl="0" algn="l">
              <a:spcBef>
                <a:spcPts val="0"/>
              </a:spcBef>
              <a:spcAft>
                <a:spcPts val="0"/>
              </a:spcAft>
              <a:buNone/>
            </a:pPr>
            <a:r>
              <a:t/>
            </a:r>
            <a:endParaRPr b="0" i="0" sz="4400" u="none" strike="noStrike">
              <a:solidFill>
                <a:srgbClr val="585858"/>
              </a:solidFill>
              <a:latin typeface="Avenir"/>
              <a:ea typeface="Avenir"/>
              <a:cs typeface="Avenir"/>
              <a:sym typeface="Avenir"/>
            </a:endParaRPr>
          </a:p>
        </p:txBody>
      </p:sp>
      <p:pic>
        <p:nvPicPr>
          <p:cNvPr descr="Google Shape;209;gca85f8069c_0_151" id="254" name="Google Shape;254;p14"/>
          <p:cNvPicPr preferRelativeResize="0"/>
          <p:nvPr/>
        </p:nvPicPr>
        <p:blipFill rotWithShape="1">
          <a:blip r:embed="rId3">
            <a:alphaModFix/>
          </a:blip>
          <a:srcRect b="0" l="0" r="0" t="0"/>
          <a:stretch/>
        </p:blipFill>
        <p:spPr>
          <a:xfrm>
            <a:off x="487443" y="4004681"/>
            <a:ext cx="5047536" cy="50475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grpSp>
        <p:nvGrpSpPr>
          <p:cNvPr id="260" name="Google Shape;260;p15"/>
          <p:cNvGrpSpPr/>
          <p:nvPr/>
        </p:nvGrpSpPr>
        <p:grpSpPr>
          <a:xfrm>
            <a:off x="-201706" y="2581730"/>
            <a:ext cx="18669000" cy="7906976"/>
            <a:chOff x="0" y="-38100"/>
            <a:chExt cx="4916938" cy="2082496"/>
          </a:xfrm>
        </p:grpSpPr>
        <p:sp>
          <p:nvSpPr>
            <p:cNvPr id="261" name="Google Shape;261;p15"/>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2" name="Google Shape;262;p15"/>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263" name="Google Shape;263;p15"/>
          <p:cNvGrpSpPr/>
          <p:nvPr/>
        </p:nvGrpSpPr>
        <p:grpSpPr>
          <a:xfrm>
            <a:off x="-201706" y="-279132"/>
            <a:ext cx="18669000" cy="3275585"/>
            <a:chOff x="0" y="-38100"/>
            <a:chExt cx="4916938" cy="862705"/>
          </a:xfrm>
        </p:grpSpPr>
        <p:sp>
          <p:nvSpPr>
            <p:cNvPr id="264" name="Google Shape;264;p15"/>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5" name="Google Shape;265;p15"/>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266" name="Google Shape;266;p15"/>
          <p:cNvSpPr txBox="1"/>
          <p:nvPr/>
        </p:nvSpPr>
        <p:spPr>
          <a:xfrm>
            <a:off x="6128498" y="1042261"/>
            <a:ext cx="9339942"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CA" sz="5400" u="none" strike="noStrike">
                <a:solidFill>
                  <a:srgbClr val="1C1C1C"/>
                </a:solidFill>
                <a:latin typeface="Avenir"/>
                <a:ea typeface="Avenir"/>
                <a:cs typeface="Avenir"/>
                <a:sym typeface="Avenir"/>
              </a:rPr>
              <a:t>Où cela se passe-t-il?</a:t>
            </a:r>
            <a:endParaRPr b="0" i="0" sz="5400" u="none" strike="noStrike">
              <a:solidFill>
                <a:srgbClr val="1C1C1C"/>
              </a:solidFill>
              <a:latin typeface="Avenir"/>
              <a:ea typeface="Avenir"/>
              <a:cs typeface="Avenir"/>
              <a:sym typeface="Avenir"/>
            </a:endParaRPr>
          </a:p>
          <a:p>
            <a:pPr indent="0" lvl="0" marL="0" marR="0" rtl="0" algn="l">
              <a:spcBef>
                <a:spcPts val="0"/>
              </a:spcBef>
              <a:spcAft>
                <a:spcPts val="0"/>
              </a:spcAft>
              <a:buNone/>
            </a:pPr>
            <a:br>
              <a:rPr lang="en-CA" sz="1800">
                <a:solidFill>
                  <a:schemeClr val="dk1"/>
                </a:solidFill>
                <a:latin typeface="Arial"/>
                <a:ea typeface="Arial"/>
                <a:cs typeface="Arial"/>
                <a:sym typeface="Arial"/>
              </a:rPr>
            </a:br>
            <a:br>
              <a:rPr lang="en-CA"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267" name="Google Shape;267;p15"/>
          <p:cNvSpPr txBox="1"/>
          <p:nvPr/>
        </p:nvSpPr>
        <p:spPr>
          <a:xfrm>
            <a:off x="1162158" y="3452991"/>
            <a:ext cx="11487042" cy="61863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3600" u="none" strike="noStrike">
                <a:solidFill>
                  <a:srgbClr val="585858"/>
                </a:solidFill>
                <a:latin typeface="Avenir"/>
                <a:ea typeface="Avenir"/>
                <a:cs typeface="Avenir"/>
                <a:sym typeface="Avenir"/>
              </a:rPr>
              <a:t>Après avoir établi un premier contact en ligne, les trafiquants peuvent prendre plusieurs semaines, ou seulement quelques minutes, pour exploiter les jeunes personnes.</a:t>
            </a:r>
            <a:endParaRPr/>
          </a:p>
          <a:p>
            <a:pPr indent="0" lvl="0" marL="0" marR="0" rtl="0" algn="l">
              <a:spcBef>
                <a:spcPts val="0"/>
              </a:spcBef>
              <a:spcAft>
                <a:spcPts val="0"/>
              </a:spcAft>
              <a:buNone/>
            </a:pPr>
            <a:br>
              <a:rPr b="0" i="0" lang="en-CA" sz="3600" u="none" strike="noStrike">
                <a:solidFill>
                  <a:srgbClr val="000000"/>
                </a:solidFill>
                <a:latin typeface="Avenir"/>
                <a:ea typeface="Avenir"/>
                <a:cs typeface="Avenir"/>
                <a:sym typeface="Avenir"/>
              </a:rPr>
            </a:br>
            <a:r>
              <a:rPr b="0" i="0" lang="en-CA" sz="3600" u="none" strike="noStrike">
                <a:solidFill>
                  <a:srgbClr val="585858"/>
                </a:solidFill>
                <a:latin typeface="Avenir"/>
                <a:ea typeface="Avenir"/>
                <a:cs typeface="Avenir"/>
                <a:sym typeface="Avenir"/>
              </a:rPr>
              <a:t> Les plates-formes en ligne sont utilisées pour bâtir la confiance auprès des cibles, dans le but de planifier des rencontres en personne, ou pour les enregistrer, à leur insu, pour ensuite vendre les images sur des sites d’exploitation sexuelle d’enfants ou pour les utiliser à des fins de chantage.</a:t>
            </a:r>
            <a:endParaRPr/>
          </a:p>
        </p:txBody>
      </p:sp>
      <p:pic>
        <p:nvPicPr>
          <p:cNvPr id="268" name="Google Shape;268;p15"/>
          <p:cNvPicPr preferRelativeResize="0"/>
          <p:nvPr/>
        </p:nvPicPr>
        <p:blipFill rotWithShape="1">
          <a:blip r:embed="rId3">
            <a:alphaModFix/>
          </a:blip>
          <a:srcRect b="0" l="0" r="0" t="0"/>
          <a:stretch/>
        </p:blipFill>
        <p:spPr>
          <a:xfrm>
            <a:off x="13258800" y="3487218"/>
            <a:ext cx="3454400" cy="609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pSp>
        <p:nvGrpSpPr>
          <p:cNvPr id="273" name="Google Shape;273;p16"/>
          <p:cNvGrpSpPr/>
          <p:nvPr/>
        </p:nvGrpSpPr>
        <p:grpSpPr>
          <a:xfrm>
            <a:off x="-201706" y="697161"/>
            <a:ext cx="18669000" cy="9791546"/>
            <a:chOff x="0" y="-38100"/>
            <a:chExt cx="4916938" cy="2082496"/>
          </a:xfrm>
        </p:grpSpPr>
        <p:sp>
          <p:nvSpPr>
            <p:cNvPr id="274" name="Google Shape;274;p16"/>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5" name="Google Shape;275;p16"/>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276" name="Google Shape;276;p16"/>
          <p:cNvGrpSpPr/>
          <p:nvPr/>
        </p:nvGrpSpPr>
        <p:grpSpPr>
          <a:xfrm>
            <a:off x="-201706" y="-233984"/>
            <a:ext cx="18669000" cy="2253284"/>
            <a:chOff x="0" y="-38100"/>
            <a:chExt cx="4916938" cy="862705"/>
          </a:xfrm>
        </p:grpSpPr>
        <p:sp>
          <p:nvSpPr>
            <p:cNvPr id="277" name="Google Shape;277;p16"/>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8" name="Google Shape;278;p16"/>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279" name="Google Shape;279;p16"/>
          <p:cNvSpPr txBox="1"/>
          <p:nvPr/>
        </p:nvSpPr>
        <p:spPr>
          <a:xfrm>
            <a:off x="4483329" y="511911"/>
            <a:ext cx="9298930" cy="86100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Attention!</a:t>
            </a:r>
            <a:endParaRPr/>
          </a:p>
        </p:txBody>
      </p:sp>
      <p:sp>
        <p:nvSpPr>
          <p:cNvPr id="280" name="Google Shape;280;p16"/>
          <p:cNvSpPr txBox="1"/>
          <p:nvPr/>
        </p:nvSpPr>
        <p:spPr>
          <a:xfrm>
            <a:off x="1093694" y="2552700"/>
            <a:ext cx="9574306" cy="73045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3600" u="none" strike="noStrike">
                <a:solidFill>
                  <a:srgbClr val="1C1C1C"/>
                </a:solidFill>
                <a:latin typeface="Avenir"/>
                <a:ea typeface="Avenir"/>
                <a:cs typeface="Avenir"/>
                <a:sym typeface="Avenir"/>
              </a:rPr>
              <a:t>Souvent, le profil des trafiquants affichent:</a:t>
            </a:r>
            <a:endParaRPr/>
          </a:p>
          <a:p>
            <a:pPr indent="-228600" lvl="2" marL="914400" marR="0" rtl="0" algn="l">
              <a:spcBef>
                <a:spcPts val="100"/>
              </a:spcBef>
              <a:spcAft>
                <a:spcPts val="0"/>
              </a:spcAft>
              <a:buClr>
                <a:srgbClr val="7F7F7F"/>
              </a:buClr>
              <a:buSzPts val="3600"/>
              <a:buFont typeface="Arial"/>
              <a:buChar char="•"/>
            </a:pPr>
            <a:r>
              <a:rPr b="0" i="0" lang="en-CA" sz="3600" u="none" cap="none" strike="noStrike">
                <a:solidFill>
                  <a:srgbClr val="7F7F7F"/>
                </a:solidFill>
                <a:latin typeface="Avenir"/>
                <a:ea typeface="Avenir"/>
                <a:cs typeface="Avenir"/>
                <a:sym typeface="Avenir"/>
              </a:rPr>
              <a:t>  De nombreuses amitiés</a:t>
            </a:r>
            <a:endParaRPr b="0" i="0" sz="3600" u="none" cap="none" strike="noStrike">
              <a:solidFill>
                <a:srgbClr val="7F7F7F"/>
              </a:solidFill>
              <a:latin typeface="Avenir"/>
              <a:ea typeface="Avenir"/>
              <a:cs typeface="Avenir"/>
              <a:sym typeface="Avenir"/>
            </a:endParaRPr>
          </a:p>
          <a:p>
            <a:pPr indent="-228600" lvl="2" marL="914400" marR="0" rtl="0" algn="l">
              <a:spcBef>
                <a:spcPts val="200"/>
              </a:spcBef>
              <a:spcAft>
                <a:spcPts val="0"/>
              </a:spcAft>
              <a:buClr>
                <a:srgbClr val="7F7F7F"/>
              </a:buClr>
              <a:buSzPts val="3600"/>
              <a:buFont typeface="Arial"/>
              <a:buChar char="•"/>
            </a:pPr>
            <a:r>
              <a:rPr b="0" i="0" lang="en-CA" sz="3600" u="none" cap="none" strike="noStrike">
                <a:solidFill>
                  <a:srgbClr val="7F7F7F"/>
                </a:solidFill>
                <a:latin typeface="Avenir"/>
                <a:ea typeface="Avenir"/>
                <a:cs typeface="Avenir"/>
                <a:sym typeface="Avenir"/>
              </a:rPr>
              <a:t>  Du succès financier </a:t>
            </a:r>
            <a:endParaRPr/>
          </a:p>
          <a:p>
            <a:pPr indent="-482600" lvl="2" marL="1397000" marR="0" rtl="0" algn="l">
              <a:spcBef>
                <a:spcPts val="200"/>
              </a:spcBef>
              <a:spcAft>
                <a:spcPts val="0"/>
              </a:spcAft>
              <a:buClr>
                <a:srgbClr val="7F7F7F"/>
              </a:buClr>
              <a:buSzPts val="3600"/>
              <a:buFont typeface="Arial"/>
              <a:buChar char="•"/>
            </a:pPr>
            <a:r>
              <a:rPr b="0" i="0" lang="en-CA" sz="3600" u="none" cap="none" strike="noStrike">
                <a:solidFill>
                  <a:srgbClr val="7F7F7F"/>
                </a:solidFill>
                <a:latin typeface="Avenir"/>
                <a:ea typeface="Avenir"/>
                <a:cs typeface="Avenir"/>
                <a:sym typeface="Avenir"/>
              </a:rPr>
              <a:t>Des images montrant leurs expériences de voyage  et de vie de luxe. </a:t>
            </a:r>
            <a:endParaRPr/>
          </a:p>
          <a:p>
            <a:pPr indent="-450850" lvl="2" marL="1365250" marR="0" rtl="0" algn="l">
              <a:spcBef>
                <a:spcPts val="200"/>
              </a:spcBef>
              <a:spcAft>
                <a:spcPts val="0"/>
              </a:spcAft>
              <a:buClr>
                <a:srgbClr val="7F7F7F"/>
              </a:buClr>
              <a:buSzPts val="3600"/>
              <a:buFont typeface="Arial"/>
              <a:buChar char="•"/>
            </a:pPr>
            <a:r>
              <a:rPr b="0" i="0" lang="en-CA" sz="3600" u="none" cap="none" strike="noStrike">
                <a:solidFill>
                  <a:srgbClr val="7F7F7F"/>
                </a:solidFill>
                <a:latin typeface="Avenir"/>
                <a:ea typeface="Avenir"/>
                <a:cs typeface="Avenir"/>
                <a:sym typeface="Avenir"/>
              </a:rPr>
              <a:t>Plusieurs marqueurs numériques montrant la notoriété, comme le nombre de mentions « J’aime » ou d’abonnés. </a:t>
            </a:r>
            <a:endParaRPr/>
          </a:p>
          <a:p>
            <a:pPr indent="0" lvl="0" marL="0" marR="0" rtl="0" algn="l">
              <a:spcBef>
                <a:spcPts val="100"/>
              </a:spcBef>
              <a:spcAft>
                <a:spcPts val="0"/>
              </a:spcAft>
              <a:buNone/>
            </a:pPr>
            <a:r>
              <a:t/>
            </a:r>
            <a:endParaRPr b="0" i="0" sz="3600" u="none" strike="noStrike">
              <a:solidFill>
                <a:srgbClr val="1C1C1C"/>
              </a:solidFill>
              <a:latin typeface="Avenir"/>
              <a:ea typeface="Avenir"/>
              <a:cs typeface="Avenir"/>
              <a:sym typeface="Avenir"/>
            </a:endParaRPr>
          </a:p>
          <a:p>
            <a:pPr indent="0" lvl="0" marL="0" marR="0" rtl="0" algn="l">
              <a:spcBef>
                <a:spcPts val="0"/>
              </a:spcBef>
              <a:spcAft>
                <a:spcPts val="0"/>
              </a:spcAft>
              <a:buNone/>
            </a:pPr>
            <a:r>
              <a:rPr b="0" i="0" lang="en-CA" sz="3600" u="none" strike="noStrike">
                <a:solidFill>
                  <a:srgbClr val="1C1C1C"/>
                </a:solidFill>
                <a:latin typeface="Avenir"/>
                <a:ea typeface="Avenir"/>
                <a:cs typeface="Avenir"/>
                <a:sym typeface="Avenir"/>
              </a:rPr>
              <a:t>Tous ces éléments peuvent facilement être achetés par l’entremise de faux comptes ou de robots.</a:t>
            </a:r>
            <a:endParaRPr/>
          </a:p>
        </p:txBody>
      </p:sp>
      <p:pic>
        <p:nvPicPr>
          <p:cNvPr id="281" name="Google Shape;281;p16"/>
          <p:cNvPicPr preferRelativeResize="0"/>
          <p:nvPr/>
        </p:nvPicPr>
        <p:blipFill rotWithShape="1">
          <a:blip r:embed="rId3">
            <a:alphaModFix/>
          </a:blip>
          <a:srcRect b="0" l="0" r="0" t="0"/>
          <a:stretch/>
        </p:blipFill>
        <p:spPr>
          <a:xfrm>
            <a:off x="11098306" y="3396504"/>
            <a:ext cx="6096000" cy="457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grpSp>
        <p:nvGrpSpPr>
          <p:cNvPr id="287" name="Google Shape;287;p17"/>
          <p:cNvGrpSpPr/>
          <p:nvPr/>
        </p:nvGrpSpPr>
        <p:grpSpPr>
          <a:xfrm>
            <a:off x="0" y="-144661"/>
            <a:ext cx="634634" cy="10431661"/>
            <a:chOff x="0" y="-38100"/>
            <a:chExt cx="167146" cy="2747433"/>
          </a:xfrm>
        </p:grpSpPr>
        <p:sp>
          <p:nvSpPr>
            <p:cNvPr id="288" name="Google Shape;288;p17"/>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9" name="Google Shape;289;p17"/>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290" name="Google Shape;290;p17"/>
          <p:cNvGrpSpPr/>
          <p:nvPr/>
        </p:nvGrpSpPr>
        <p:grpSpPr>
          <a:xfrm>
            <a:off x="634634" y="-144661"/>
            <a:ext cx="17832660" cy="10431661"/>
            <a:chOff x="0" y="-38100"/>
            <a:chExt cx="4696668" cy="2747433"/>
          </a:xfrm>
        </p:grpSpPr>
        <p:sp>
          <p:nvSpPr>
            <p:cNvPr id="291" name="Google Shape;291;p17"/>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2" name="Google Shape;292;p17"/>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293" name="Google Shape;293;p17"/>
          <p:cNvSpPr txBox="1"/>
          <p:nvPr/>
        </p:nvSpPr>
        <p:spPr>
          <a:xfrm>
            <a:off x="4902330" y="1714500"/>
            <a:ext cx="9349224" cy="1518236"/>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CA" sz="7200" u="none" strike="noStrike">
                <a:solidFill>
                  <a:srgbClr val="1C1C1C"/>
                </a:solidFill>
                <a:latin typeface="Avenir"/>
                <a:ea typeface="Avenir"/>
                <a:cs typeface="Avenir"/>
                <a:sym typeface="Avenir"/>
              </a:rPr>
              <a:t>Discutons</a:t>
            </a:r>
            <a:r>
              <a:rPr b="1" lang="en-CA" sz="7200">
                <a:solidFill>
                  <a:srgbClr val="1C1C1C"/>
                </a:solidFill>
                <a:latin typeface="Avenir"/>
                <a:ea typeface="Avenir"/>
                <a:cs typeface="Avenir"/>
                <a:sym typeface="Avenir"/>
              </a:rPr>
              <a:t>-en</a:t>
            </a:r>
            <a:endParaRPr sz="23900">
              <a:solidFill>
                <a:srgbClr val="1C1C1C"/>
              </a:solidFill>
              <a:latin typeface="Avenir"/>
              <a:ea typeface="Avenir"/>
              <a:cs typeface="Avenir"/>
              <a:sym typeface="Avenir"/>
            </a:endParaRPr>
          </a:p>
        </p:txBody>
      </p:sp>
      <p:sp>
        <p:nvSpPr>
          <p:cNvPr id="294" name="Google Shape;294;p17"/>
          <p:cNvSpPr txBox="1"/>
          <p:nvPr/>
        </p:nvSpPr>
        <p:spPr>
          <a:xfrm>
            <a:off x="4484307" y="4310168"/>
            <a:ext cx="10185270"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CA" sz="4800" u="none" strike="noStrike">
                <a:solidFill>
                  <a:srgbClr val="585858"/>
                </a:solidFill>
                <a:latin typeface="Avenir"/>
                <a:ea typeface="Avenir"/>
                <a:cs typeface="Avenir"/>
                <a:sym typeface="Avenir"/>
              </a:rPr>
              <a:t>Qui risque le plus d’être la cible des trafiquant(e)s? Pourquoi?</a:t>
            </a:r>
            <a:br>
              <a:rPr lang="en-CA" sz="4800">
                <a:solidFill>
                  <a:schemeClr val="dk1"/>
                </a:solidFill>
                <a:latin typeface="Avenir"/>
                <a:ea typeface="Avenir"/>
                <a:cs typeface="Avenir"/>
                <a:sym typeface="Avenir"/>
              </a:rPr>
            </a:br>
            <a:endParaRPr sz="4800">
              <a:solidFill>
                <a:schemeClr val="dk1"/>
              </a:solidFill>
              <a:latin typeface="Avenir"/>
              <a:ea typeface="Avenir"/>
              <a:cs typeface="Avenir"/>
              <a:sym typeface="Avenir"/>
            </a:endParaRPr>
          </a:p>
        </p:txBody>
      </p:sp>
      <p:pic>
        <p:nvPicPr>
          <p:cNvPr descr="Picture 2" id="295" name="Google Shape;295;p17"/>
          <p:cNvPicPr preferRelativeResize="0"/>
          <p:nvPr/>
        </p:nvPicPr>
        <p:blipFill rotWithShape="1">
          <a:blip r:embed="rId3">
            <a:alphaModFix/>
          </a:blip>
          <a:srcRect b="0" l="0" r="0" t="0"/>
          <a:stretch/>
        </p:blipFill>
        <p:spPr>
          <a:xfrm>
            <a:off x="14018901" y="5685684"/>
            <a:ext cx="3225800" cy="3225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 name="Google Shape;302;p18"/>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3" name="Google Shape;303;p18"/>
          <p:cNvSpPr txBox="1"/>
          <p:nvPr/>
        </p:nvSpPr>
        <p:spPr>
          <a:xfrm>
            <a:off x="304800" y="1087659"/>
            <a:ext cx="9298930" cy="877100"/>
          </a:xfrm>
          <a:prstGeom prst="rect">
            <a:avLst/>
          </a:prstGeom>
          <a:noFill/>
          <a:ln>
            <a:noFill/>
          </a:ln>
        </p:spPr>
        <p:txBody>
          <a:bodyPr anchorCtr="0" anchor="t" bIns="0" lIns="0" spcFirstLastPara="1" rIns="0" wrap="square" tIns="0">
            <a:spAutoFit/>
          </a:bodyPr>
          <a:lstStyle/>
          <a:p>
            <a:pPr indent="0" lvl="0" marL="0" marR="0" rtl="0" algn="ctr">
              <a:lnSpc>
                <a:spcPct val="129611"/>
              </a:lnSpc>
              <a:spcBef>
                <a:spcPts val="0"/>
              </a:spcBef>
              <a:spcAft>
                <a:spcPts val="0"/>
              </a:spcAft>
              <a:buNone/>
            </a:pPr>
            <a:r>
              <a:rPr b="1" i="0" lang="en-CA" sz="5400" u="none" strike="noStrike">
                <a:solidFill>
                  <a:srgbClr val="1C1C1C"/>
                </a:solidFill>
                <a:latin typeface="Avenir"/>
                <a:ea typeface="Avenir"/>
                <a:cs typeface="Avenir"/>
                <a:sym typeface="Avenir"/>
              </a:rPr>
              <a:t>Qui est le plus exposé?</a:t>
            </a:r>
            <a:endParaRPr sz="5400">
              <a:solidFill>
                <a:srgbClr val="1C1C1C"/>
              </a:solidFill>
              <a:latin typeface="Avenir"/>
              <a:ea typeface="Avenir"/>
              <a:cs typeface="Avenir"/>
              <a:sym typeface="Avenir"/>
            </a:endParaRPr>
          </a:p>
        </p:txBody>
      </p:sp>
      <p:sp>
        <p:nvSpPr>
          <p:cNvPr id="304" name="Google Shape;304;p18"/>
          <p:cNvSpPr txBox="1"/>
          <p:nvPr/>
        </p:nvSpPr>
        <p:spPr>
          <a:xfrm>
            <a:off x="-533400" y="5495632"/>
            <a:ext cx="8539162" cy="766557"/>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lang="en-CA" sz="4000">
                <a:solidFill>
                  <a:srgbClr val="1C1C1C"/>
                </a:solidFill>
                <a:latin typeface="Avenir"/>
                <a:ea typeface="Avenir"/>
                <a:cs typeface="Avenir"/>
                <a:sym typeface="Avenir"/>
              </a:rPr>
              <a:t>ATTENTION</a:t>
            </a:r>
            <a:r>
              <a:rPr lang="en-CA" sz="4000">
                <a:solidFill>
                  <a:srgbClr val="1C1C1C"/>
                </a:solidFill>
                <a:latin typeface="Avenir"/>
                <a:ea typeface="Avenir"/>
                <a:cs typeface="Avenir"/>
                <a:sym typeface="Avenir"/>
              </a:rPr>
              <a:t>!</a:t>
            </a:r>
            <a:endParaRPr/>
          </a:p>
        </p:txBody>
      </p:sp>
      <p:sp>
        <p:nvSpPr>
          <p:cNvPr id="305" name="Google Shape;305;p18"/>
          <p:cNvSpPr txBox="1"/>
          <p:nvPr/>
        </p:nvSpPr>
        <p:spPr>
          <a:xfrm>
            <a:off x="2220738" y="2664088"/>
            <a:ext cx="13601700" cy="566308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4000" u="none" strike="noStrike">
                <a:solidFill>
                  <a:srgbClr val="585858"/>
                </a:solidFill>
                <a:latin typeface="Avenir"/>
                <a:ea typeface="Avenir"/>
                <a:cs typeface="Avenir"/>
                <a:sym typeface="Avenir"/>
              </a:rPr>
              <a:t>Les jeunes filles (entre 16 et 24 ans, voire plus jeunes) </a:t>
            </a:r>
            <a:endParaRPr/>
          </a:p>
          <a:p>
            <a:pPr indent="0" lvl="0" marL="0" marR="0" rtl="0" algn="l">
              <a:spcBef>
                <a:spcPts val="0"/>
              </a:spcBef>
              <a:spcAft>
                <a:spcPts val="0"/>
              </a:spcAft>
              <a:buNone/>
            </a:pPr>
            <a:r>
              <a:rPr b="0" i="0" lang="en-CA" sz="4000" u="none" strike="noStrike">
                <a:solidFill>
                  <a:srgbClr val="585858"/>
                </a:solidFill>
                <a:latin typeface="Avenir"/>
                <a:ea typeface="Avenir"/>
                <a:cs typeface="Avenir"/>
                <a:sym typeface="Avenir"/>
              </a:rPr>
              <a:t>Celles qui ont moins confiance en elles et une image négative d’elles-mêmes risquent davantage d’être exploitées.  </a:t>
            </a:r>
            <a:endParaRPr sz="4000">
              <a:solidFill>
                <a:srgbClr val="585858"/>
              </a:solidFill>
              <a:latin typeface="Avenir"/>
              <a:ea typeface="Avenir"/>
              <a:cs typeface="Avenir"/>
              <a:sym typeface="Avenir"/>
            </a:endParaRPr>
          </a:p>
          <a:p>
            <a:pPr indent="0" lvl="0" marL="0" marR="0" rtl="0" algn="l">
              <a:spcBef>
                <a:spcPts val="0"/>
              </a:spcBef>
              <a:spcAft>
                <a:spcPts val="0"/>
              </a:spcAft>
              <a:buNone/>
            </a:pPr>
            <a:r>
              <a:t/>
            </a:r>
            <a:endParaRPr sz="2400">
              <a:solidFill>
                <a:srgbClr val="585858"/>
              </a:solidFill>
              <a:latin typeface="Avenir"/>
              <a:ea typeface="Avenir"/>
              <a:cs typeface="Avenir"/>
              <a:sym typeface="Avenir"/>
            </a:endParaRPr>
          </a:p>
          <a:p>
            <a:pPr indent="0" lvl="0" marL="0" marR="0" rtl="0" algn="l">
              <a:spcBef>
                <a:spcPts val="0"/>
              </a:spcBef>
              <a:spcAft>
                <a:spcPts val="0"/>
              </a:spcAft>
              <a:buNone/>
            </a:pPr>
            <a:r>
              <a:t/>
            </a:r>
            <a:endParaRPr sz="2400">
              <a:solidFill>
                <a:srgbClr val="585858"/>
              </a:solidFill>
              <a:latin typeface="Avenir"/>
              <a:ea typeface="Avenir"/>
              <a:cs typeface="Avenir"/>
              <a:sym typeface="Avenir"/>
            </a:endParaRPr>
          </a:p>
          <a:p>
            <a:pPr indent="0" lvl="0" marL="0" marR="0" rtl="0" algn="l">
              <a:spcBef>
                <a:spcPts val="0"/>
              </a:spcBef>
              <a:spcAft>
                <a:spcPts val="0"/>
              </a:spcAft>
              <a:buNone/>
            </a:pPr>
            <a:r>
              <a:t/>
            </a:r>
            <a:endParaRPr sz="4000">
              <a:solidFill>
                <a:srgbClr val="585858"/>
              </a:solidFill>
              <a:latin typeface="Avenir"/>
              <a:ea typeface="Avenir"/>
              <a:cs typeface="Avenir"/>
              <a:sym typeface="Avenir"/>
            </a:endParaRPr>
          </a:p>
          <a:p>
            <a:pPr indent="0" lvl="0" marL="0" marR="0" rtl="0" algn="l">
              <a:spcBef>
                <a:spcPts val="0"/>
              </a:spcBef>
              <a:spcAft>
                <a:spcPts val="0"/>
              </a:spcAft>
              <a:buNone/>
            </a:pPr>
            <a:r>
              <a:rPr b="0" i="0" lang="en-CA" sz="4000" u="none" strike="noStrike">
                <a:solidFill>
                  <a:srgbClr val="585858"/>
                </a:solidFill>
                <a:latin typeface="Avenir"/>
                <a:ea typeface="Avenir"/>
                <a:cs typeface="Avenir"/>
                <a:sym typeface="Avenir"/>
              </a:rPr>
              <a:t>Les trafiquants sexuels recrutent d’autres trafiquants pour exploiter les jeunes personnes n’importe où, y compris dans les écoles, les centres commerciaux et en ligne.  </a:t>
            </a:r>
            <a:endParaRPr sz="4000">
              <a:solidFill>
                <a:srgbClr val="1C1C1C"/>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grpSp>
        <p:nvGrpSpPr>
          <p:cNvPr id="311" name="Google Shape;311;p19"/>
          <p:cNvGrpSpPr/>
          <p:nvPr/>
        </p:nvGrpSpPr>
        <p:grpSpPr>
          <a:xfrm>
            <a:off x="0" y="-144661"/>
            <a:ext cx="634634" cy="10431661"/>
            <a:chOff x="0" y="-38100"/>
            <a:chExt cx="167146" cy="2747433"/>
          </a:xfrm>
        </p:grpSpPr>
        <p:sp>
          <p:nvSpPr>
            <p:cNvPr id="312" name="Google Shape;312;p19"/>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 name="Google Shape;313;p19"/>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314" name="Google Shape;314;p19"/>
          <p:cNvGrpSpPr/>
          <p:nvPr/>
        </p:nvGrpSpPr>
        <p:grpSpPr>
          <a:xfrm>
            <a:off x="634634" y="-144661"/>
            <a:ext cx="17832660" cy="10431661"/>
            <a:chOff x="0" y="-38100"/>
            <a:chExt cx="4696668" cy="2747433"/>
          </a:xfrm>
        </p:grpSpPr>
        <p:sp>
          <p:nvSpPr>
            <p:cNvPr id="315" name="Google Shape;315;p19"/>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 name="Google Shape;316;p19"/>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317" name="Google Shape;317;p19"/>
          <p:cNvSpPr txBox="1"/>
          <p:nvPr/>
        </p:nvSpPr>
        <p:spPr>
          <a:xfrm>
            <a:off x="4902330" y="1714500"/>
            <a:ext cx="9349224" cy="1518236"/>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CA" sz="7200" u="none" strike="noStrike">
                <a:solidFill>
                  <a:srgbClr val="1C1C1C"/>
                </a:solidFill>
                <a:latin typeface="Avenir"/>
                <a:ea typeface="Avenir"/>
                <a:cs typeface="Avenir"/>
                <a:sym typeface="Avenir"/>
              </a:rPr>
              <a:t>Discutons</a:t>
            </a:r>
            <a:r>
              <a:rPr b="1" lang="en-CA" sz="7200">
                <a:solidFill>
                  <a:srgbClr val="1C1C1C"/>
                </a:solidFill>
                <a:latin typeface="Avenir"/>
                <a:ea typeface="Avenir"/>
                <a:cs typeface="Avenir"/>
                <a:sym typeface="Avenir"/>
              </a:rPr>
              <a:t>-en</a:t>
            </a:r>
            <a:endParaRPr sz="23900">
              <a:solidFill>
                <a:srgbClr val="1C1C1C"/>
              </a:solidFill>
              <a:latin typeface="Avenir"/>
              <a:ea typeface="Avenir"/>
              <a:cs typeface="Avenir"/>
              <a:sym typeface="Avenir"/>
            </a:endParaRPr>
          </a:p>
        </p:txBody>
      </p:sp>
      <p:sp>
        <p:nvSpPr>
          <p:cNvPr id="318" name="Google Shape;318;p19"/>
          <p:cNvSpPr txBox="1"/>
          <p:nvPr/>
        </p:nvSpPr>
        <p:spPr>
          <a:xfrm>
            <a:off x="4484307" y="4310168"/>
            <a:ext cx="10185270"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CA" sz="4800" u="none" strike="noStrike">
                <a:solidFill>
                  <a:srgbClr val="585858"/>
                </a:solidFill>
                <a:latin typeface="Avenir"/>
                <a:ea typeface="Avenir"/>
                <a:cs typeface="Avenir"/>
                <a:sym typeface="Avenir"/>
              </a:rPr>
              <a:t>Pourquoi existe-t-il une demande pour les jeunes personnes victimes d’exploitation sexuelle?</a:t>
            </a:r>
            <a:endParaRPr sz="4800">
              <a:solidFill>
                <a:schemeClr val="dk1"/>
              </a:solidFill>
              <a:latin typeface="Avenir"/>
              <a:ea typeface="Avenir"/>
              <a:cs typeface="Avenir"/>
              <a:sym typeface="Avenir"/>
            </a:endParaRPr>
          </a:p>
        </p:txBody>
      </p:sp>
      <p:pic>
        <p:nvPicPr>
          <p:cNvPr descr="Picture 2" id="319" name="Google Shape;319;p19"/>
          <p:cNvPicPr preferRelativeResize="0"/>
          <p:nvPr/>
        </p:nvPicPr>
        <p:blipFill rotWithShape="1">
          <a:blip r:embed="rId3">
            <a:alphaModFix/>
          </a:blip>
          <a:srcRect b="0" l="0" r="0" t="0"/>
          <a:stretch/>
        </p:blipFill>
        <p:spPr>
          <a:xfrm>
            <a:off x="14018901" y="5685684"/>
            <a:ext cx="3225800" cy="3225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A18F"/>
        </a:solidFill>
      </p:bgPr>
    </p:bg>
    <p:spTree>
      <p:nvGrpSpPr>
        <p:cNvPr id="99" name="Shape 99"/>
        <p:cNvGrpSpPr/>
        <p:nvPr/>
      </p:nvGrpSpPr>
      <p:grpSpPr>
        <a:xfrm>
          <a:off x="0" y="0"/>
          <a:ext cx="0" cy="0"/>
          <a:chOff x="0" y="0"/>
          <a:chExt cx="0" cy="0"/>
        </a:xfrm>
      </p:grpSpPr>
      <p:sp>
        <p:nvSpPr>
          <p:cNvPr id="100" name="Google Shape;100;p2"/>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 name="Google Shape;101;p2"/>
          <p:cNvSpPr/>
          <p:nvPr/>
        </p:nvSpPr>
        <p:spPr>
          <a:xfrm>
            <a:off x="0" y="-199068"/>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 name="Google Shape;102;p2"/>
          <p:cNvSpPr txBox="1"/>
          <p:nvPr/>
        </p:nvSpPr>
        <p:spPr>
          <a:xfrm>
            <a:off x="3999867" y="1362764"/>
            <a:ext cx="10288265" cy="877100"/>
          </a:xfrm>
          <a:prstGeom prst="rect">
            <a:avLst/>
          </a:prstGeom>
          <a:noFill/>
          <a:ln>
            <a:noFill/>
          </a:ln>
        </p:spPr>
        <p:txBody>
          <a:bodyPr anchorCtr="0" anchor="t" bIns="0" lIns="0" spcFirstLastPara="1" rIns="0" wrap="square" tIns="0">
            <a:spAutoFit/>
          </a:bodyPr>
          <a:lstStyle/>
          <a:p>
            <a:pPr indent="0" lvl="0" marL="0" marR="0" rtl="0" algn="ctr">
              <a:lnSpc>
                <a:spcPct val="129611"/>
              </a:lnSpc>
              <a:spcBef>
                <a:spcPts val="0"/>
              </a:spcBef>
              <a:spcAft>
                <a:spcPts val="0"/>
              </a:spcAft>
              <a:buNone/>
            </a:pPr>
            <a:r>
              <a:rPr b="1" i="0" lang="en-CA" sz="5400" u="none" strike="noStrike">
                <a:solidFill>
                  <a:schemeClr val="dk1"/>
                </a:solidFill>
                <a:latin typeface="Avenir"/>
                <a:ea typeface="Avenir"/>
                <a:cs typeface="Avenir"/>
                <a:sym typeface="Avenir"/>
              </a:rPr>
              <a:t>Faisons une entente de classe!</a:t>
            </a:r>
            <a:endParaRPr b="1" sz="5400">
              <a:solidFill>
                <a:schemeClr val="dk1"/>
              </a:solidFill>
              <a:latin typeface="Avenir"/>
              <a:ea typeface="Avenir"/>
              <a:cs typeface="Avenir"/>
              <a:sym typeface="Avenir"/>
            </a:endParaRPr>
          </a:p>
        </p:txBody>
      </p:sp>
      <p:sp>
        <p:nvSpPr>
          <p:cNvPr id="103" name="Google Shape;103;p2"/>
          <p:cNvSpPr txBox="1"/>
          <p:nvPr/>
        </p:nvSpPr>
        <p:spPr>
          <a:xfrm>
            <a:off x="3999867" y="3204507"/>
            <a:ext cx="11925301" cy="3877985"/>
          </a:xfrm>
          <a:prstGeom prst="rect">
            <a:avLst/>
          </a:prstGeom>
          <a:noFill/>
          <a:ln>
            <a:noFill/>
          </a:ln>
        </p:spPr>
        <p:txBody>
          <a:bodyPr anchorCtr="0" anchor="t" bIns="0" lIns="0" spcFirstLastPara="1" rIns="0" wrap="square" tIns="0">
            <a:spAutoFit/>
          </a:bodyPr>
          <a:lstStyle/>
          <a:p>
            <a:pPr indent="-228600" lvl="0" marL="0" marR="0" rtl="0" algn="l">
              <a:spcBef>
                <a:spcPts val="0"/>
              </a:spcBef>
              <a:spcAft>
                <a:spcPts val="0"/>
              </a:spcAft>
              <a:buClr>
                <a:srgbClr val="F0F0F0"/>
              </a:buClr>
              <a:buSzPts val="3600"/>
              <a:buFont typeface="Arial"/>
              <a:buChar char="•"/>
            </a:pPr>
            <a:r>
              <a:rPr b="0" i="0" lang="en-CA" sz="3600" u="none" strike="noStrike">
                <a:solidFill>
                  <a:srgbClr val="F0F0F0"/>
                </a:solidFill>
                <a:latin typeface="Avenir"/>
                <a:ea typeface="Avenir"/>
                <a:cs typeface="Avenir"/>
                <a:sym typeface="Avenir"/>
              </a:rPr>
              <a:t>Écoutez attentivement ce que les autres ont à dire.</a:t>
            </a:r>
            <a:endParaRPr/>
          </a:p>
          <a:p>
            <a:pPr indent="0" lvl="0" marL="0" marR="0" rtl="0" algn="l">
              <a:spcBef>
                <a:spcPts val="0"/>
              </a:spcBef>
              <a:spcAft>
                <a:spcPts val="0"/>
              </a:spcAft>
              <a:buNone/>
            </a:pPr>
            <a:r>
              <a:t/>
            </a:r>
            <a:endParaRPr b="0" i="0" sz="3600" u="none" strike="noStrike">
              <a:solidFill>
                <a:srgbClr val="F0F0F0"/>
              </a:solidFill>
              <a:latin typeface="Avenir"/>
              <a:ea typeface="Avenir"/>
              <a:cs typeface="Avenir"/>
              <a:sym typeface="Avenir"/>
            </a:endParaRPr>
          </a:p>
          <a:p>
            <a:pPr indent="-228600" lvl="0" marL="0" marR="0" rtl="0" algn="l">
              <a:spcBef>
                <a:spcPts val="0"/>
              </a:spcBef>
              <a:spcAft>
                <a:spcPts val="0"/>
              </a:spcAft>
              <a:buClr>
                <a:srgbClr val="F0F0F0"/>
              </a:buClr>
              <a:buSzPts val="3600"/>
              <a:buFont typeface="Arial"/>
              <a:buChar char="•"/>
            </a:pPr>
            <a:r>
              <a:rPr b="0" i="0" lang="en-CA" sz="3600" u="none" strike="noStrike">
                <a:solidFill>
                  <a:srgbClr val="F0F0F0"/>
                </a:solidFill>
                <a:latin typeface="Avenir"/>
                <a:ea typeface="Avenir"/>
                <a:cs typeface="Avenir"/>
                <a:sym typeface="Avenir"/>
              </a:rPr>
              <a:t>Soyez sensibles et respectueux envers les autres.</a:t>
            </a:r>
            <a:endParaRPr/>
          </a:p>
          <a:p>
            <a:pPr indent="0" lvl="0" marL="0" marR="0" rtl="0" algn="l">
              <a:spcBef>
                <a:spcPts val="0"/>
              </a:spcBef>
              <a:spcAft>
                <a:spcPts val="0"/>
              </a:spcAft>
              <a:buClr>
                <a:schemeClr val="dk1"/>
              </a:buClr>
              <a:buSzPts val="3600"/>
              <a:buFont typeface="Arial"/>
              <a:buNone/>
            </a:pPr>
            <a:r>
              <a:t/>
            </a:r>
            <a:endParaRPr b="0" i="0" sz="3600" u="none" strike="noStrike">
              <a:solidFill>
                <a:srgbClr val="F0F0F0"/>
              </a:solidFill>
              <a:latin typeface="Avenir"/>
              <a:ea typeface="Avenir"/>
              <a:cs typeface="Avenir"/>
              <a:sym typeface="Avenir"/>
            </a:endParaRPr>
          </a:p>
          <a:p>
            <a:pPr indent="-228600" lvl="0" marL="0" marR="0" rtl="0" algn="l">
              <a:spcBef>
                <a:spcPts val="0"/>
              </a:spcBef>
              <a:spcAft>
                <a:spcPts val="0"/>
              </a:spcAft>
              <a:buClr>
                <a:srgbClr val="F0F0F0"/>
              </a:buClr>
              <a:buSzPts val="3600"/>
              <a:buFont typeface="Arial"/>
              <a:buChar char="•"/>
            </a:pPr>
            <a:r>
              <a:rPr b="0" i="0" lang="en-CA" sz="3600" u="none" strike="noStrike">
                <a:solidFill>
                  <a:srgbClr val="F0F0F0"/>
                </a:solidFill>
                <a:latin typeface="Avenir"/>
                <a:ea typeface="Avenir"/>
                <a:cs typeface="Avenir"/>
                <a:sym typeface="Avenir"/>
              </a:rPr>
              <a:t>Vous avez le droit d’exprimer votre opinion.</a:t>
            </a:r>
            <a:endParaRPr/>
          </a:p>
          <a:p>
            <a:pPr indent="0" lvl="0" marL="0" marR="0" rtl="0" algn="l">
              <a:spcBef>
                <a:spcPts val="0"/>
              </a:spcBef>
              <a:spcAft>
                <a:spcPts val="0"/>
              </a:spcAft>
              <a:buNone/>
            </a:pPr>
            <a:r>
              <a:t/>
            </a:r>
            <a:endParaRPr b="0" i="0" sz="3600" u="none" strike="noStrike">
              <a:solidFill>
                <a:srgbClr val="F0F0F0"/>
              </a:solidFill>
              <a:latin typeface="Avenir"/>
              <a:ea typeface="Avenir"/>
              <a:cs typeface="Avenir"/>
              <a:sym typeface="Avenir"/>
            </a:endParaRPr>
          </a:p>
          <a:p>
            <a:pPr indent="-228600" lvl="0" marL="0" marR="0" rtl="0" algn="l">
              <a:spcBef>
                <a:spcPts val="0"/>
              </a:spcBef>
              <a:spcAft>
                <a:spcPts val="0"/>
              </a:spcAft>
              <a:buClr>
                <a:srgbClr val="F0F0F0"/>
              </a:buClr>
              <a:buSzPts val="3600"/>
              <a:buFont typeface="Arial"/>
              <a:buChar char="•"/>
            </a:pPr>
            <a:r>
              <a:rPr b="0" i="0" lang="en-CA" sz="3600" u="none" strike="noStrike">
                <a:solidFill>
                  <a:srgbClr val="F0F0F0"/>
                </a:solidFill>
                <a:latin typeface="Avenir"/>
                <a:ea typeface="Avenir"/>
                <a:cs typeface="Avenir"/>
                <a:sym typeface="Avenir"/>
              </a:rPr>
              <a:t>Toutes les questions sont les bienvenues.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grpSp>
        <p:nvGrpSpPr>
          <p:cNvPr id="325" name="Google Shape;325;p20"/>
          <p:cNvGrpSpPr/>
          <p:nvPr/>
        </p:nvGrpSpPr>
        <p:grpSpPr>
          <a:xfrm>
            <a:off x="3325905" y="-475328"/>
            <a:ext cx="14962094" cy="11257628"/>
            <a:chOff x="0" y="-38100"/>
            <a:chExt cx="3340921" cy="2747433"/>
          </a:xfrm>
        </p:grpSpPr>
        <p:sp>
          <p:nvSpPr>
            <p:cNvPr id="326" name="Google Shape;326;p20"/>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7" name="Google Shape;327;p20"/>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328" name="Google Shape;328;p20"/>
          <p:cNvGrpSpPr/>
          <p:nvPr/>
        </p:nvGrpSpPr>
        <p:grpSpPr>
          <a:xfrm>
            <a:off x="1" y="-144661"/>
            <a:ext cx="4549454" cy="10431661"/>
            <a:chOff x="0" y="-38100"/>
            <a:chExt cx="1522893" cy="2747433"/>
          </a:xfrm>
        </p:grpSpPr>
        <p:sp>
          <p:nvSpPr>
            <p:cNvPr id="329" name="Google Shape;329;p20"/>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0" name="Google Shape;330;p20"/>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331" name="Google Shape;331;p20"/>
          <p:cNvSpPr txBox="1"/>
          <p:nvPr/>
        </p:nvSpPr>
        <p:spPr>
          <a:xfrm>
            <a:off x="457200" y="777269"/>
            <a:ext cx="3852402" cy="91409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CA" sz="4800" u="none" strike="noStrike">
                <a:solidFill>
                  <a:srgbClr val="1C1C1C"/>
                </a:solidFill>
                <a:latin typeface="Avenir"/>
                <a:ea typeface="Avenir"/>
                <a:cs typeface="Avenir"/>
                <a:sym typeface="Avenir"/>
              </a:rPr>
              <a:t>Pourquoi existe-t-il une demande pour les jeunes personnes victimes d’exploitation sexuelle?</a:t>
            </a:r>
            <a:endParaRPr b="0" i="0" sz="4800" u="none" strike="noStrike">
              <a:solidFill>
                <a:srgbClr val="1C1C1C"/>
              </a:solidFill>
              <a:latin typeface="Avenir"/>
              <a:ea typeface="Avenir"/>
              <a:cs typeface="Avenir"/>
              <a:sym typeface="Avenir"/>
            </a:endParaRPr>
          </a:p>
          <a:p>
            <a:pPr indent="0" lvl="0" marL="0" marR="0" rtl="0" algn="l">
              <a:spcBef>
                <a:spcPts val="0"/>
              </a:spcBef>
              <a:spcAft>
                <a:spcPts val="0"/>
              </a:spcAft>
              <a:buNone/>
            </a:pPr>
            <a:br>
              <a:rPr lang="en-CA" sz="5400">
                <a:solidFill>
                  <a:srgbClr val="1C1C1C"/>
                </a:solidFill>
                <a:latin typeface="Avenir"/>
                <a:ea typeface="Avenir"/>
                <a:cs typeface="Avenir"/>
                <a:sym typeface="Avenir"/>
              </a:rPr>
            </a:br>
            <a:br>
              <a:rPr lang="en-CA" sz="5400">
                <a:solidFill>
                  <a:srgbClr val="1C1C1C"/>
                </a:solidFill>
                <a:latin typeface="Avenir"/>
                <a:ea typeface="Avenir"/>
                <a:cs typeface="Avenir"/>
                <a:sym typeface="Avenir"/>
              </a:rPr>
            </a:br>
            <a:endParaRPr sz="5400">
              <a:solidFill>
                <a:srgbClr val="1C1C1C"/>
              </a:solidFill>
              <a:latin typeface="Avenir"/>
              <a:ea typeface="Avenir"/>
              <a:cs typeface="Avenir"/>
              <a:sym typeface="Avenir"/>
            </a:endParaRPr>
          </a:p>
        </p:txBody>
      </p:sp>
      <p:sp>
        <p:nvSpPr>
          <p:cNvPr id="332" name="Google Shape;332;p20"/>
          <p:cNvSpPr txBox="1"/>
          <p:nvPr/>
        </p:nvSpPr>
        <p:spPr>
          <a:xfrm>
            <a:off x="5365637" y="896031"/>
            <a:ext cx="7556725" cy="9541073"/>
          </a:xfrm>
          <a:prstGeom prst="rect">
            <a:avLst/>
          </a:prstGeom>
          <a:noFill/>
          <a:ln>
            <a:noFill/>
          </a:ln>
        </p:spPr>
        <p:txBody>
          <a:bodyPr anchorCtr="0" anchor="t" bIns="0" lIns="0" spcFirstLastPara="1" rIns="0" wrap="square" tIns="0">
            <a:spAutoFit/>
          </a:bodyPr>
          <a:lstStyle/>
          <a:p>
            <a:pPr indent="-203200" lvl="0" marL="0" marR="0" rtl="0" algn="l">
              <a:spcBef>
                <a:spcPts val="0"/>
              </a:spcBef>
              <a:spcAft>
                <a:spcPts val="0"/>
              </a:spcAft>
              <a:buClr>
                <a:srgbClr val="585858"/>
              </a:buClr>
              <a:buSzPts val="3200"/>
              <a:buFont typeface="Arial"/>
              <a:buChar char="•"/>
            </a:pPr>
            <a:r>
              <a:rPr b="0" i="0" lang="en-CA" sz="3200" u="none" strike="noStrike">
                <a:solidFill>
                  <a:srgbClr val="585858"/>
                </a:solidFill>
                <a:latin typeface="Avenir"/>
                <a:ea typeface="Avenir"/>
                <a:cs typeface="Avenir"/>
                <a:sym typeface="Avenir"/>
              </a:rPr>
              <a:t>La chosification des femmes et des filles est encore malheureusement très répandue. </a:t>
            </a:r>
            <a:endParaRPr/>
          </a:p>
          <a:p>
            <a:pPr indent="0" lvl="0" marL="0" marR="0" rtl="0" algn="l">
              <a:spcBef>
                <a:spcPts val="0"/>
              </a:spcBef>
              <a:spcAft>
                <a:spcPts val="0"/>
              </a:spcAft>
              <a:buNone/>
            </a:pPr>
            <a:r>
              <a:t/>
            </a:r>
            <a:endParaRPr b="0" i="0" sz="3200" u="none" strike="noStrike">
              <a:solidFill>
                <a:srgbClr val="585858"/>
              </a:solidFill>
              <a:latin typeface="Avenir"/>
              <a:ea typeface="Avenir"/>
              <a:cs typeface="Avenir"/>
              <a:sym typeface="Avenir"/>
            </a:endParaRPr>
          </a:p>
          <a:p>
            <a:pPr indent="-203200" lvl="0" marL="0" marR="0" rtl="0" algn="l">
              <a:spcBef>
                <a:spcPts val="0"/>
              </a:spcBef>
              <a:spcAft>
                <a:spcPts val="0"/>
              </a:spcAft>
              <a:buClr>
                <a:srgbClr val="585858"/>
              </a:buClr>
              <a:buSzPts val="3200"/>
              <a:buFont typeface="Arial"/>
              <a:buChar char="•"/>
            </a:pPr>
            <a:r>
              <a:rPr b="0" i="0" lang="en-CA" sz="3200" u="none" strike="noStrike">
                <a:solidFill>
                  <a:srgbClr val="585858"/>
                </a:solidFill>
                <a:latin typeface="Avenir"/>
                <a:ea typeface="Avenir"/>
                <a:cs typeface="Avenir"/>
                <a:sym typeface="Avenir"/>
              </a:rPr>
              <a:t>Les personnes de genre féminin sont souvent présentées comme des objets de consommation dont on peut disposer à sa guise. </a:t>
            </a:r>
            <a:endParaRPr/>
          </a:p>
          <a:p>
            <a:pPr indent="0" lvl="0" marL="0" marR="0" rtl="0" algn="l">
              <a:spcBef>
                <a:spcPts val="0"/>
              </a:spcBef>
              <a:spcAft>
                <a:spcPts val="0"/>
              </a:spcAft>
              <a:buNone/>
            </a:pPr>
            <a:r>
              <a:t/>
            </a:r>
            <a:endParaRPr b="0" i="0" sz="3200" u="none" strike="noStrike">
              <a:solidFill>
                <a:srgbClr val="585858"/>
              </a:solidFill>
              <a:latin typeface="Avenir"/>
              <a:ea typeface="Avenir"/>
              <a:cs typeface="Avenir"/>
              <a:sym typeface="Avenir"/>
            </a:endParaRPr>
          </a:p>
          <a:p>
            <a:pPr indent="-203200" lvl="0" marL="0" marR="0" rtl="0" algn="l">
              <a:spcBef>
                <a:spcPts val="0"/>
              </a:spcBef>
              <a:spcAft>
                <a:spcPts val="0"/>
              </a:spcAft>
              <a:buClr>
                <a:srgbClr val="585858"/>
              </a:buClr>
              <a:buSzPts val="3200"/>
              <a:buFont typeface="Arial"/>
              <a:buChar char="•"/>
            </a:pPr>
            <a:r>
              <a:rPr b="0" i="0" lang="en-CA" sz="3200" u="none" strike="noStrike">
                <a:solidFill>
                  <a:srgbClr val="585858"/>
                </a:solidFill>
                <a:latin typeface="Avenir"/>
                <a:ea typeface="Avenir"/>
                <a:cs typeface="Avenir"/>
                <a:sym typeface="Avenir"/>
              </a:rPr>
              <a:t>Les relations non consensuelles basées sur la domination et le contrôle qu’exercent les hommes sur les femmes et les filles sont souvent glorifiées. </a:t>
            </a:r>
            <a:endParaRPr/>
          </a:p>
          <a:p>
            <a:pPr indent="0" lvl="0" marL="0" marR="0" rtl="0" algn="l">
              <a:spcBef>
                <a:spcPts val="0"/>
              </a:spcBef>
              <a:spcAft>
                <a:spcPts val="0"/>
              </a:spcAft>
              <a:buNone/>
            </a:pPr>
            <a:r>
              <a:t/>
            </a:r>
            <a:endParaRPr b="0" i="0" sz="3200" u="none" strike="noStrike">
              <a:solidFill>
                <a:srgbClr val="585858"/>
              </a:solidFill>
              <a:latin typeface="Avenir"/>
              <a:ea typeface="Avenir"/>
              <a:cs typeface="Avenir"/>
              <a:sym typeface="Avenir"/>
            </a:endParaRPr>
          </a:p>
          <a:p>
            <a:pPr indent="0" lvl="0" marL="0" marR="0" rtl="0" algn="l">
              <a:spcBef>
                <a:spcPts val="0"/>
              </a:spcBef>
              <a:spcAft>
                <a:spcPts val="0"/>
              </a:spcAft>
              <a:buNone/>
            </a:pPr>
            <a:r>
              <a:rPr b="0" i="0" lang="en-CA" sz="3200" u="none" strike="noStrike">
                <a:solidFill>
                  <a:srgbClr val="585858"/>
                </a:solidFill>
                <a:latin typeface="Avenir"/>
                <a:ea typeface="Avenir"/>
                <a:cs typeface="Avenir"/>
                <a:sym typeface="Avenir"/>
              </a:rPr>
              <a:t>Ces attitudes favorisent le maintien de la demande de jeunes personnes sexuellement exploitées.</a:t>
            </a:r>
            <a:endParaRPr b="0" i="0" sz="3200" u="none" strike="noStrike">
              <a:solidFill>
                <a:srgbClr val="000000"/>
              </a:solidFill>
              <a:latin typeface="Avenir"/>
              <a:ea typeface="Avenir"/>
              <a:cs typeface="Avenir"/>
              <a:sym typeface="Avenir"/>
            </a:endParaRPr>
          </a:p>
          <a:p>
            <a:pPr indent="0" lvl="0" marL="0" marR="0" rtl="0" algn="l">
              <a:spcBef>
                <a:spcPts val="0"/>
              </a:spcBef>
              <a:spcAft>
                <a:spcPts val="0"/>
              </a:spcAft>
              <a:buNone/>
            </a:pPr>
            <a:br>
              <a:rPr lang="en-CA" sz="3800">
                <a:solidFill>
                  <a:schemeClr val="dk1"/>
                </a:solidFill>
                <a:latin typeface="Avenir"/>
                <a:ea typeface="Avenir"/>
                <a:cs typeface="Avenir"/>
                <a:sym typeface="Avenir"/>
              </a:rPr>
            </a:br>
            <a:endParaRPr sz="3800">
              <a:solidFill>
                <a:srgbClr val="1C1C1C"/>
              </a:solidFill>
              <a:latin typeface="Avenir"/>
              <a:ea typeface="Avenir"/>
              <a:cs typeface="Avenir"/>
              <a:sym typeface="Avenir"/>
            </a:endParaRPr>
          </a:p>
        </p:txBody>
      </p:sp>
      <p:pic>
        <p:nvPicPr>
          <p:cNvPr id="333" name="Google Shape;333;p20"/>
          <p:cNvPicPr preferRelativeResize="0"/>
          <p:nvPr/>
        </p:nvPicPr>
        <p:blipFill rotWithShape="1">
          <a:blip r:embed="rId3">
            <a:alphaModFix/>
          </a:blip>
          <a:srcRect b="0" l="0" r="0" t="0"/>
          <a:stretch/>
        </p:blipFill>
        <p:spPr>
          <a:xfrm>
            <a:off x="13106400" y="2596295"/>
            <a:ext cx="4724400" cy="472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pSp>
        <p:nvGrpSpPr>
          <p:cNvPr id="339" name="Google Shape;339;p21"/>
          <p:cNvGrpSpPr/>
          <p:nvPr/>
        </p:nvGrpSpPr>
        <p:grpSpPr>
          <a:xfrm>
            <a:off x="0" y="-144661"/>
            <a:ext cx="634634" cy="10431661"/>
            <a:chOff x="0" y="-38100"/>
            <a:chExt cx="167146" cy="2747433"/>
          </a:xfrm>
        </p:grpSpPr>
        <p:sp>
          <p:nvSpPr>
            <p:cNvPr id="340" name="Google Shape;340;p21"/>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1" name="Google Shape;341;p21"/>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342" name="Google Shape;342;p21"/>
          <p:cNvGrpSpPr/>
          <p:nvPr/>
        </p:nvGrpSpPr>
        <p:grpSpPr>
          <a:xfrm>
            <a:off x="634634" y="-144661"/>
            <a:ext cx="17832660" cy="10431661"/>
            <a:chOff x="0" y="-38100"/>
            <a:chExt cx="4696668" cy="2747433"/>
          </a:xfrm>
        </p:grpSpPr>
        <p:sp>
          <p:nvSpPr>
            <p:cNvPr id="343" name="Google Shape;343;p21"/>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4" name="Google Shape;344;p21"/>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345" name="Google Shape;345;p21"/>
          <p:cNvSpPr txBox="1"/>
          <p:nvPr/>
        </p:nvSpPr>
        <p:spPr>
          <a:xfrm>
            <a:off x="-216110" y="1191300"/>
            <a:ext cx="9349224" cy="1518236"/>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CA" sz="7200" u="none" strike="noStrike">
                <a:solidFill>
                  <a:srgbClr val="1C1C1C"/>
                </a:solidFill>
                <a:latin typeface="Avenir"/>
                <a:ea typeface="Avenir"/>
                <a:cs typeface="Avenir"/>
                <a:sym typeface="Avenir"/>
              </a:rPr>
              <a:t>Discutons</a:t>
            </a:r>
            <a:r>
              <a:rPr b="1" lang="en-CA" sz="7200">
                <a:solidFill>
                  <a:srgbClr val="1C1C1C"/>
                </a:solidFill>
                <a:latin typeface="Avenir"/>
                <a:ea typeface="Avenir"/>
                <a:cs typeface="Avenir"/>
                <a:sym typeface="Avenir"/>
              </a:rPr>
              <a:t>-en</a:t>
            </a:r>
            <a:endParaRPr sz="23900">
              <a:solidFill>
                <a:srgbClr val="1C1C1C"/>
              </a:solidFill>
              <a:latin typeface="Avenir"/>
              <a:ea typeface="Avenir"/>
              <a:cs typeface="Avenir"/>
              <a:sym typeface="Avenir"/>
            </a:endParaRPr>
          </a:p>
        </p:txBody>
      </p:sp>
      <p:sp>
        <p:nvSpPr>
          <p:cNvPr id="346" name="Google Shape;346;p21"/>
          <p:cNvSpPr txBox="1"/>
          <p:nvPr/>
        </p:nvSpPr>
        <p:spPr>
          <a:xfrm>
            <a:off x="2133600" y="3952532"/>
            <a:ext cx="4659693" cy="34778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CA" sz="4400" u="none" strike="noStrike">
                <a:solidFill>
                  <a:srgbClr val="585858"/>
                </a:solidFill>
                <a:latin typeface="Avenir"/>
                <a:ea typeface="Avenir"/>
                <a:cs typeface="Avenir"/>
                <a:sym typeface="Avenir"/>
              </a:rPr>
              <a:t>Quel impact penses-tu que la pandémie de 2020 a eu sur ce problème?</a:t>
            </a:r>
            <a:endParaRPr sz="4400">
              <a:solidFill>
                <a:schemeClr val="dk1"/>
              </a:solidFill>
              <a:latin typeface="Avenir"/>
              <a:ea typeface="Avenir"/>
              <a:cs typeface="Avenir"/>
              <a:sym typeface="Avenir"/>
            </a:endParaRPr>
          </a:p>
        </p:txBody>
      </p:sp>
      <p:pic>
        <p:nvPicPr>
          <p:cNvPr id="347" name="Google Shape;347;p21"/>
          <p:cNvPicPr preferRelativeResize="0"/>
          <p:nvPr/>
        </p:nvPicPr>
        <p:blipFill rotWithShape="1">
          <a:blip r:embed="rId3">
            <a:alphaModFix/>
          </a:blip>
          <a:srcRect b="0" l="0" r="0" t="0"/>
          <a:stretch/>
        </p:blipFill>
        <p:spPr>
          <a:xfrm>
            <a:off x="8610600" y="3150157"/>
            <a:ext cx="8763000" cy="50413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grpSp>
        <p:nvGrpSpPr>
          <p:cNvPr id="353" name="Google Shape;353;p22"/>
          <p:cNvGrpSpPr/>
          <p:nvPr/>
        </p:nvGrpSpPr>
        <p:grpSpPr>
          <a:xfrm>
            <a:off x="0" y="-144661"/>
            <a:ext cx="634634" cy="10431661"/>
            <a:chOff x="0" y="-38100"/>
            <a:chExt cx="167146" cy="2747433"/>
          </a:xfrm>
        </p:grpSpPr>
        <p:sp>
          <p:nvSpPr>
            <p:cNvPr id="354" name="Google Shape;354;p22"/>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5" name="Google Shape;355;p22"/>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356" name="Google Shape;356;p22"/>
          <p:cNvGrpSpPr/>
          <p:nvPr/>
        </p:nvGrpSpPr>
        <p:grpSpPr>
          <a:xfrm>
            <a:off x="634634" y="-144661"/>
            <a:ext cx="17832660" cy="10431661"/>
            <a:chOff x="0" y="-38100"/>
            <a:chExt cx="4696668" cy="2747433"/>
          </a:xfrm>
        </p:grpSpPr>
        <p:sp>
          <p:nvSpPr>
            <p:cNvPr id="357" name="Google Shape;357;p22"/>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8" name="Google Shape;358;p22"/>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359" name="Google Shape;359;p22"/>
          <p:cNvSpPr/>
          <p:nvPr/>
        </p:nvSpPr>
        <p:spPr>
          <a:xfrm>
            <a:off x="634634" y="-725735"/>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0" name="Google Shape;360;p22"/>
          <p:cNvSpPr txBox="1"/>
          <p:nvPr/>
        </p:nvSpPr>
        <p:spPr>
          <a:xfrm>
            <a:off x="4876352" y="624998"/>
            <a:ext cx="9349224" cy="415498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CA" sz="5400" u="none" strike="noStrike">
                <a:solidFill>
                  <a:srgbClr val="1C1C1C"/>
                </a:solidFill>
                <a:latin typeface="Avenir"/>
                <a:ea typeface="Avenir"/>
                <a:cs typeface="Avenir"/>
                <a:sym typeface="Avenir"/>
              </a:rPr>
              <a:t>Répercussion de la pandémie de COVID-19</a:t>
            </a:r>
            <a:endParaRPr b="0" i="0" sz="5400" u="none" strike="noStrike">
              <a:solidFill>
                <a:srgbClr val="1C1C1C"/>
              </a:solidFill>
              <a:latin typeface="Avenir"/>
              <a:ea typeface="Avenir"/>
              <a:cs typeface="Avenir"/>
              <a:sym typeface="Avenir"/>
            </a:endParaRPr>
          </a:p>
          <a:p>
            <a:pPr indent="0" lvl="0" marL="0" marR="0" rtl="0" algn="ctr">
              <a:spcBef>
                <a:spcPts val="0"/>
              </a:spcBef>
              <a:spcAft>
                <a:spcPts val="0"/>
              </a:spcAft>
              <a:buNone/>
            </a:pPr>
            <a:br>
              <a:rPr lang="en-CA" sz="5400">
                <a:solidFill>
                  <a:srgbClr val="1C1C1C"/>
                </a:solidFill>
                <a:latin typeface="Avenir"/>
                <a:ea typeface="Avenir"/>
                <a:cs typeface="Avenir"/>
                <a:sym typeface="Avenir"/>
              </a:rPr>
            </a:br>
            <a:br>
              <a:rPr lang="en-CA" sz="5400">
                <a:solidFill>
                  <a:srgbClr val="1C1C1C"/>
                </a:solidFill>
                <a:latin typeface="Avenir"/>
                <a:ea typeface="Avenir"/>
                <a:cs typeface="Avenir"/>
                <a:sym typeface="Avenir"/>
              </a:rPr>
            </a:br>
            <a:endParaRPr sz="5400">
              <a:solidFill>
                <a:srgbClr val="1C1C1C"/>
              </a:solidFill>
              <a:latin typeface="Avenir"/>
              <a:ea typeface="Avenir"/>
              <a:cs typeface="Avenir"/>
              <a:sym typeface="Avenir"/>
            </a:endParaRPr>
          </a:p>
        </p:txBody>
      </p:sp>
      <p:sp>
        <p:nvSpPr>
          <p:cNvPr id="361" name="Google Shape;361;p22"/>
          <p:cNvSpPr txBox="1"/>
          <p:nvPr/>
        </p:nvSpPr>
        <p:spPr>
          <a:xfrm>
            <a:off x="1512982" y="3086100"/>
            <a:ext cx="7223125" cy="609397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3600" u="none" strike="noStrike">
                <a:solidFill>
                  <a:srgbClr val="585858"/>
                </a:solidFill>
                <a:latin typeface="Avenir"/>
                <a:ea typeface="Avenir"/>
                <a:cs typeface="Avenir"/>
                <a:sym typeface="Avenir"/>
              </a:rPr>
              <a:t>« La sextorsion, le fait de faire chanter quelqu’un en ligne en utilisant ses photos ou son contenu nu comme menace ou contrainte, est en hausse au Canada pendant la pandémie de COVID-19 [...] Il y a eu une augmentation de 88 % des signalements de sextorsion et d’autres formes d’exploitation en ligne à la ligne de signalement depuis le début de la pandémie. »</a:t>
            </a:r>
            <a:endParaRPr sz="5400">
              <a:solidFill>
                <a:srgbClr val="1C1C1C"/>
              </a:solidFill>
              <a:latin typeface="Avenir"/>
              <a:ea typeface="Avenir"/>
              <a:cs typeface="Avenir"/>
              <a:sym typeface="Avenir"/>
            </a:endParaRPr>
          </a:p>
        </p:txBody>
      </p:sp>
      <p:pic>
        <p:nvPicPr>
          <p:cNvPr id="362" name="Google Shape;362;p22"/>
          <p:cNvPicPr preferRelativeResize="0"/>
          <p:nvPr/>
        </p:nvPicPr>
        <p:blipFill rotWithShape="1">
          <a:blip r:embed="rId4">
            <a:alphaModFix/>
          </a:blip>
          <a:srcRect b="0" l="0" r="0" t="0"/>
          <a:stretch/>
        </p:blipFill>
        <p:spPr>
          <a:xfrm>
            <a:off x="9540078" y="2702284"/>
            <a:ext cx="7833522" cy="71656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grpSp>
        <p:nvGrpSpPr>
          <p:cNvPr id="368" name="Google Shape;368;p23"/>
          <p:cNvGrpSpPr/>
          <p:nvPr/>
        </p:nvGrpSpPr>
        <p:grpSpPr>
          <a:xfrm>
            <a:off x="-239425" y="-144661"/>
            <a:ext cx="18706719" cy="10431661"/>
            <a:chOff x="0" y="-38100"/>
            <a:chExt cx="4926873" cy="2747433"/>
          </a:xfrm>
        </p:grpSpPr>
        <p:sp>
          <p:nvSpPr>
            <p:cNvPr id="369" name="Google Shape;369;p23"/>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0" name="Google Shape;370;p23"/>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371" name="Google Shape;371;p23"/>
          <p:cNvSpPr/>
          <p:nvPr/>
        </p:nvSpPr>
        <p:spPr>
          <a:xfrm>
            <a:off x="-239425" y="9375126"/>
            <a:ext cx="19420015" cy="902349"/>
          </a:xfrm>
          <a:custGeom>
            <a:rect b="b" l="l" r="r" t="t"/>
            <a:pathLst>
              <a:path extrusionOk="0" h="902349" w="19420015">
                <a:moveTo>
                  <a:pt x="0" y="0"/>
                </a:moveTo>
                <a:lnTo>
                  <a:pt x="19420015" y="0"/>
                </a:lnTo>
                <a:lnTo>
                  <a:pt x="19420015" y="902349"/>
                </a:lnTo>
                <a:lnTo>
                  <a:pt x="0" y="902349"/>
                </a:lnTo>
                <a:lnTo>
                  <a:pt x="0" y="0"/>
                </a:lnTo>
                <a:close/>
              </a:path>
            </a:pathLst>
          </a:custGeom>
          <a:blipFill rotWithShape="1">
            <a:blip r:embed="rId3">
              <a:alphaModFix/>
            </a:blip>
            <a:stretch>
              <a:fillRect b="-27034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2" name="Google Shape;372;p23"/>
          <p:cNvSpPr txBox="1"/>
          <p:nvPr/>
        </p:nvSpPr>
        <p:spPr>
          <a:xfrm>
            <a:off x="808259" y="684312"/>
            <a:ext cx="16671482" cy="2672463"/>
          </a:xfrm>
          <a:prstGeom prst="rect">
            <a:avLst/>
          </a:prstGeom>
          <a:noFill/>
          <a:ln>
            <a:noFill/>
          </a:ln>
        </p:spPr>
        <p:txBody>
          <a:bodyPr anchorCtr="0" anchor="t" bIns="0" lIns="0" spcFirstLastPara="1" rIns="0" wrap="square" tIns="0">
            <a:spAutoFit/>
          </a:bodyPr>
          <a:lstStyle/>
          <a:p>
            <a:pPr indent="0" lvl="0" marL="0" marR="0" rtl="0" algn="ctr">
              <a:lnSpc>
                <a:spcPct val="129611"/>
              </a:lnSpc>
              <a:spcBef>
                <a:spcPts val="0"/>
              </a:spcBef>
              <a:spcAft>
                <a:spcPts val="0"/>
              </a:spcAft>
              <a:buNone/>
            </a:pPr>
            <a:r>
              <a:rPr b="1" i="0" lang="en-CA" sz="5400" u="none" strike="noStrike">
                <a:solidFill>
                  <a:srgbClr val="1C1C1C"/>
                </a:solidFill>
                <a:latin typeface="Avenir"/>
                <a:ea typeface="Avenir"/>
                <a:cs typeface="Avenir"/>
                <a:sym typeface="Avenir"/>
              </a:rPr>
              <a:t>Définitions de l’exploitation sexuelle des enfants et la traite des personnes à des fins d’exploitation sexuelle</a:t>
            </a:r>
            <a:endParaRPr sz="5400">
              <a:solidFill>
                <a:srgbClr val="1C1C1C"/>
              </a:solidFill>
              <a:latin typeface="Avenir"/>
              <a:ea typeface="Avenir"/>
              <a:cs typeface="Avenir"/>
              <a:sym typeface="Avenir"/>
            </a:endParaRPr>
          </a:p>
        </p:txBody>
      </p:sp>
      <p:sp>
        <p:nvSpPr>
          <p:cNvPr id="373" name="Google Shape;373;p23"/>
          <p:cNvSpPr txBox="1"/>
          <p:nvPr/>
        </p:nvSpPr>
        <p:spPr>
          <a:xfrm>
            <a:off x="1494770" y="4046409"/>
            <a:ext cx="15298461" cy="418576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4000" u="none" strike="noStrike">
                <a:solidFill>
                  <a:srgbClr val="585858"/>
                </a:solidFill>
                <a:latin typeface="Avenir"/>
                <a:ea typeface="Avenir"/>
                <a:cs typeface="Avenir"/>
                <a:sym typeface="Avenir"/>
              </a:rPr>
              <a:t>Comment la définition suivante se compare-t-elle à tes pensées initiales au début du cours?</a:t>
            </a:r>
            <a:endParaRPr b="0" i="0" sz="6600" u="none" strike="noStrike">
              <a:solidFill>
                <a:srgbClr val="000000"/>
              </a:solidFill>
              <a:latin typeface="Avenir"/>
              <a:ea typeface="Avenir"/>
              <a:cs typeface="Avenir"/>
              <a:sym typeface="Avenir"/>
            </a:endParaRPr>
          </a:p>
          <a:p>
            <a:pPr indent="0" lvl="0" marL="0" marR="0" rtl="0" algn="l">
              <a:spcBef>
                <a:spcPts val="0"/>
              </a:spcBef>
              <a:spcAft>
                <a:spcPts val="0"/>
              </a:spcAft>
              <a:buNone/>
            </a:pPr>
            <a:br>
              <a:rPr lang="en-CA" sz="6600">
                <a:solidFill>
                  <a:schemeClr val="dk1"/>
                </a:solidFill>
                <a:latin typeface="Avenir"/>
                <a:ea typeface="Avenir"/>
                <a:cs typeface="Avenir"/>
                <a:sym typeface="Avenir"/>
              </a:rPr>
            </a:br>
            <a:br>
              <a:rPr lang="en-CA" sz="6600">
                <a:solidFill>
                  <a:schemeClr val="dk1"/>
                </a:solidFill>
                <a:latin typeface="Avenir"/>
                <a:ea typeface="Avenir"/>
                <a:cs typeface="Avenir"/>
                <a:sym typeface="Avenir"/>
              </a:rPr>
            </a:br>
            <a:endParaRPr sz="6000">
              <a:solidFill>
                <a:srgbClr val="1C1C1C"/>
              </a:solidFill>
              <a:latin typeface="Avenir"/>
              <a:ea typeface="Avenir"/>
              <a:cs typeface="Avenir"/>
              <a:sym typeface="Avenir"/>
            </a:endParaRPr>
          </a:p>
        </p:txBody>
      </p:sp>
      <p:sp>
        <p:nvSpPr>
          <p:cNvPr id="374" name="Google Shape;374;p23"/>
          <p:cNvSpPr txBox="1"/>
          <p:nvPr/>
        </p:nvSpPr>
        <p:spPr>
          <a:xfrm>
            <a:off x="1494769" y="6078787"/>
            <a:ext cx="15925799" cy="64940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CA" sz="3200" u="none" strike="noStrike">
                <a:solidFill>
                  <a:srgbClr val="585858"/>
                </a:solidFill>
                <a:latin typeface="Avenir"/>
                <a:ea typeface="Avenir"/>
                <a:cs typeface="Avenir"/>
                <a:sym typeface="Avenir"/>
              </a:rPr>
              <a:t>L’exploitation sexuelle des enfants se réfère aux situations où les jeunes personnes sont forcées ou incitées à échanger des actes sexuels ou des images de nature sexuelle contre des biens matériels comme de la nourriture, un logement, des drogues, des vêtements, ou des biens non matériels comme la protection, l’amour, et l’appartenance en recourant au pouvoir, au contrôle et à la manipulation.  </a:t>
            </a:r>
            <a:endParaRPr b="0" i="0" sz="3200" u="none" strike="noStrike">
              <a:solidFill>
                <a:srgbClr val="000000"/>
              </a:solidFill>
              <a:latin typeface="Avenir"/>
              <a:ea typeface="Avenir"/>
              <a:cs typeface="Avenir"/>
              <a:sym typeface="Avenir"/>
            </a:endParaRPr>
          </a:p>
          <a:p>
            <a:pPr indent="0" lvl="0" marL="0" marR="0" rtl="0" algn="ctr">
              <a:spcBef>
                <a:spcPts val="0"/>
              </a:spcBef>
              <a:spcAft>
                <a:spcPts val="0"/>
              </a:spcAft>
              <a:buNone/>
            </a:pPr>
            <a:br>
              <a:rPr lang="en-CA" sz="3200">
                <a:solidFill>
                  <a:schemeClr val="dk1"/>
                </a:solidFill>
                <a:latin typeface="Avenir"/>
                <a:ea typeface="Avenir"/>
                <a:cs typeface="Avenir"/>
                <a:sym typeface="Avenir"/>
              </a:rPr>
            </a:br>
            <a:br>
              <a:rPr lang="en-CA" sz="3200">
                <a:solidFill>
                  <a:schemeClr val="dk1"/>
                </a:solidFill>
                <a:latin typeface="Avenir"/>
                <a:ea typeface="Avenir"/>
                <a:cs typeface="Avenir"/>
                <a:sym typeface="Avenir"/>
              </a:rPr>
            </a:br>
            <a:br>
              <a:rPr lang="en-CA" sz="7200">
                <a:solidFill>
                  <a:schemeClr val="dk1"/>
                </a:solidFill>
                <a:latin typeface="Avenir"/>
                <a:ea typeface="Avenir"/>
                <a:cs typeface="Avenir"/>
                <a:sym typeface="Avenir"/>
              </a:rPr>
            </a:br>
            <a:br>
              <a:rPr lang="en-CA" sz="6600">
                <a:solidFill>
                  <a:schemeClr val="dk1"/>
                </a:solidFill>
                <a:latin typeface="Avenir"/>
                <a:ea typeface="Avenir"/>
                <a:cs typeface="Avenir"/>
                <a:sym typeface="Avenir"/>
              </a:rPr>
            </a:br>
            <a:endParaRPr sz="6000">
              <a:solidFill>
                <a:srgbClr val="1C1C1C"/>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4"/>
          <p:cNvSpPr/>
          <p:nvPr/>
        </p:nvSpPr>
        <p:spPr>
          <a:xfrm>
            <a:off x="14782800" y="7188200"/>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 name="Google Shape;380;p24"/>
          <p:cNvSpPr txBox="1"/>
          <p:nvPr/>
        </p:nvSpPr>
        <p:spPr>
          <a:xfrm>
            <a:off x="2933067" y="962070"/>
            <a:ext cx="12421866" cy="86100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Activité 3: Facteurs de vulnérabilité</a:t>
            </a:r>
            <a:endParaRPr b="1" sz="4999">
              <a:solidFill>
                <a:srgbClr val="1C1C1C"/>
              </a:solidFill>
              <a:latin typeface="Avenir"/>
              <a:ea typeface="Avenir"/>
              <a:cs typeface="Avenir"/>
              <a:sym typeface="Avenir"/>
            </a:endParaRPr>
          </a:p>
        </p:txBody>
      </p:sp>
      <p:sp>
        <p:nvSpPr>
          <p:cNvPr id="381" name="Google Shape;381;p24"/>
          <p:cNvSpPr txBox="1"/>
          <p:nvPr/>
        </p:nvSpPr>
        <p:spPr>
          <a:xfrm>
            <a:off x="3903743" y="3118746"/>
            <a:ext cx="10480514" cy="4049507"/>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lang="en-CA" sz="4000">
                <a:solidFill>
                  <a:srgbClr val="1C1C1C"/>
                </a:solidFill>
                <a:latin typeface="Avenir"/>
                <a:ea typeface="Avenir"/>
                <a:cs typeface="Avenir"/>
                <a:sym typeface="Avenir"/>
              </a:rPr>
              <a:t>En petits groupes ou avec votre partenaire de table,   déterminer les facteurs qui peuvent rendre une personne plus vulnérable à l’exploitation sexuelle ou à la traite des personnes.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8" name="Google Shape;388;p25"/>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9" name="Google Shape;389;p25"/>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0" name="Google Shape;390;p25"/>
          <p:cNvSpPr txBox="1"/>
          <p:nvPr/>
        </p:nvSpPr>
        <p:spPr>
          <a:xfrm>
            <a:off x="1028700" y="838200"/>
            <a:ext cx="9298930" cy="1758687"/>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CA" sz="4999">
                <a:solidFill>
                  <a:srgbClr val="1C1C1C"/>
                </a:solidFill>
                <a:latin typeface="Avenir"/>
                <a:ea typeface="Avenir"/>
                <a:cs typeface="Avenir"/>
                <a:sym typeface="Avenir"/>
              </a:rPr>
              <a:t>Quelques exemples d’autres groupes ciblés :</a:t>
            </a:r>
            <a:endParaRPr/>
          </a:p>
        </p:txBody>
      </p:sp>
      <p:sp>
        <p:nvSpPr>
          <p:cNvPr id="391" name="Google Shape;391;p25"/>
          <p:cNvSpPr txBox="1"/>
          <p:nvPr/>
        </p:nvSpPr>
        <p:spPr>
          <a:xfrm>
            <a:off x="1849100" y="2906777"/>
            <a:ext cx="15067300" cy="6415859"/>
          </a:xfrm>
          <a:prstGeom prst="rect">
            <a:avLst/>
          </a:prstGeom>
          <a:noFill/>
          <a:ln>
            <a:noFill/>
          </a:ln>
        </p:spPr>
        <p:txBody>
          <a:bodyPr anchorCtr="0" anchor="t" bIns="0" lIns="0" spcFirstLastPara="1" rIns="0" wrap="square" tIns="0">
            <a:spAutoFit/>
          </a:bodyPr>
          <a:lstStyle/>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filles et femmes autochtones</a:t>
            </a:r>
            <a:endParaRPr sz="3500">
              <a:solidFill>
                <a:srgbClr val="1C1C1C"/>
              </a:solidFill>
              <a:latin typeface="Avenir"/>
              <a:ea typeface="Avenir"/>
              <a:cs typeface="Avenir"/>
              <a:sym typeface="Aveni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groupes marginalisés</a:t>
            </a:r>
            <a:endParaRPr sz="3500">
              <a:solidFill>
                <a:srgbClr val="1C1C1C"/>
              </a:solidFill>
              <a:latin typeface="Avenir"/>
              <a:ea typeface="Avenir"/>
              <a:cs typeface="Avenir"/>
              <a:sym typeface="Aveni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personnes racisées</a:t>
            </a:r>
            <a:endParaRPr sz="3500">
              <a:solidFill>
                <a:srgbClr val="1C1C1C"/>
              </a:solidFill>
              <a:latin typeface="Avenir"/>
              <a:ea typeface="Avenir"/>
              <a:cs typeface="Avenir"/>
              <a:sym typeface="Aveni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personnes migrantes et les nouvelles personnes immigrantes</a:t>
            </a:r>
            <a:endParaRPr sz="3500">
              <a:solidFill>
                <a:srgbClr val="1C1C1C"/>
              </a:solidFill>
              <a:latin typeface="Avenir"/>
              <a:ea typeface="Avenir"/>
              <a:cs typeface="Avenir"/>
              <a:sym typeface="Aveni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personnes avec un handicap</a:t>
            </a: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enfants au sein système d’aide à l’enfance, ou qui en sortent</a:t>
            </a:r>
            <a:endParaRPr sz="3500">
              <a:solidFill>
                <a:srgbClr val="1C1C1C"/>
              </a:solidFill>
              <a:latin typeface="Avenir"/>
              <a:ea typeface="Avenir"/>
              <a:cs typeface="Avenir"/>
              <a:sym typeface="Aveni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enfants et les jeunes personnes impliqués dans le système de justice pour les jeunes</a:t>
            </a:r>
            <a:endParaRPr sz="3500">
              <a:solidFill>
                <a:srgbClr val="1C1C1C"/>
              </a:solidFill>
              <a:latin typeface="Avenir"/>
              <a:ea typeface="Avenir"/>
              <a:cs typeface="Avenir"/>
              <a:sym typeface="Aveni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jeunes personnes sans-abri et marginalisées</a:t>
            </a:r>
            <a:endParaRPr sz="3500">
              <a:solidFill>
                <a:srgbClr val="1C1C1C"/>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grpSp>
        <p:nvGrpSpPr>
          <p:cNvPr id="397" name="Google Shape;397;p26"/>
          <p:cNvGrpSpPr/>
          <p:nvPr/>
        </p:nvGrpSpPr>
        <p:grpSpPr>
          <a:xfrm>
            <a:off x="-201706" y="852401"/>
            <a:ext cx="18669000" cy="9636306"/>
            <a:chOff x="0" y="-38100"/>
            <a:chExt cx="4916938" cy="2082496"/>
          </a:xfrm>
        </p:grpSpPr>
        <p:sp>
          <p:nvSpPr>
            <p:cNvPr id="398" name="Google Shape;398;p26"/>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9" name="Google Shape;399;p26"/>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400" name="Google Shape;400;p26"/>
          <p:cNvGrpSpPr/>
          <p:nvPr/>
        </p:nvGrpSpPr>
        <p:grpSpPr>
          <a:xfrm>
            <a:off x="-201706" y="-373728"/>
            <a:ext cx="18669000" cy="2423455"/>
            <a:chOff x="0" y="-38100"/>
            <a:chExt cx="4916938" cy="862705"/>
          </a:xfrm>
        </p:grpSpPr>
        <p:sp>
          <p:nvSpPr>
            <p:cNvPr id="401" name="Google Shape;401;p26"/>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2" name="Google Shape;402;p26"/>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403" name="Google Shape;403;p26"/>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4" name="Google Shape;404;p26"/>
          <p:cNvSpPr txBox="1"/>
          <p:nvPr/>
        </p:nvSpPr>
        <p:spPr>
          <a:xfrm>
            <a:off x="4494535" y="734104"/>
            <a:ext cx="9298930" cy="86100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Autres groupes ciblés :</a:t>
            </a:r>
            <a:endParaRPr/>
          </a:p>
        </p:txBody>
      </p:sp>
      <p:sp>
        <p:nvSpPr>
          <p:cNvPr id="405" name="Google Shape;405;p26"/>
          <p:cNvSpPr txBox="1"/>
          <p:nvPr/>
        </p:nvSpPr>
        <p:spPr>
          <a:xfrm>
            <a:off x="989524" y="2714210"/>
            <a:ext cx="17499106" cy="6415859"/>
          </a:xfrm>
          <a:prstGeom prst="rect">
            <a:avLst/>
          </a:prstGeom>
          <a:noFill/>
          <a:ln>
            <a:noFill/>
          </a:ln>
        </p:spPr>
        <p:txBody>
          <a:bodyPr anchorCtr="0" anchor="t" bIns="0" lIns="0" spcFirstLastPara="1" rIns="0" wrap="square" tIns="0">
            <a:spAutoFit/>
          </a:bodyPr>
          <a:lstStyle/>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personnes atteintes de troubles mentaux ou de dépendance</a:t>
            </a:r>
            <a:endParaRPr sz="3500">
              <a:solidFill>
                <a:srgbClr val="1C1C1C"/>
              </a:solidFill>
              <a:latin typeface="Avenir"/>
              <a:ea typeface="Avenir"/>
              <a:cs typeface="Avenir"/>
              <a:sym typeface="Aveni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personnes ayant déjà subi de la violence ou de la maltraitance</a:t>
            </a:r>
            <a:endParaRPr sz="3500">
              <a:solidFill>
                <a:srgbClr val="1C1C1C"/>
              </a:solidFill>
              <a:latin typeface="Avenir"/>
              <a:ea typeface="Avenir"/>
              <a:cs typeface="Avenir"/>
              <a:sym typeface="Aveni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personnes ayant été victimes d’exploitation sexuelle lorsqu’elles étaient enfants</a:t>
            </a: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Jeunes personnes de la neurodiversité, atypiques (c’est-à-dire TDAH, autistes)</a:t>
            </a: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personnes désavantagées au niveau social et économique </a:t>
            </a: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jeunes personnes disparues, ou sans-abri</a:t>
            </a: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Les jeunes personnes qui doutent de leur sécurité et de </a:t>
            </a: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leur sentiment d’appartenance à leur communauté, à leur </a:t>
            </a:r>
            <a:endParaRPr/>
          </a:p>
          <a:p>
            <a:pPr indent="-457200" lvl="0" marL="457200"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école ou à leur famille</a:t>
            </a:r>
            <a:endParaRPr sz="3500">
              <a:solidFill>
                <a:srgbClr val="1C1C1C"/>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2" name="Google Shape;412;p27"/>
          <p:cNvSpPr txBox="1"/>
          <p:nvPr/>
        </p:nvSpPr>
        <p:spPr>
          <a:xfrm>
            <a:off x="1028700" y="838200"/>
            <a:ext cx="9298930" cy="861005"/>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CA" sz="4999">
                <a:solidFill>
                  <a:srgbClr val="1C1C1C"/>
                </a:solidFill>
                <a:latin typeface="Avenir"/>
                <a:ea typeface="Avenir"/>
                <a:cs typeface="Avenir"/>
                <a:sym typeface="Avenir"/>
              </a:rPr>
              <a:t>L’impact de la colonisation : </a:t>
            </a:r>
            <a:endParaRPr/>
          </a:p>
        </p:txBody>
      </p:sp>
      <p:sp>
        <p:nvSpPr>
          <p:cNvPr id="413" name="Google Shape;413;p27"/>
          <p:cNvSpPr txBox="1"/>
          <p:nvPr/>
        </p:nvSpPr>
        <p:spPr>
          <a:xfrm>
            <a:off x="1028700" y="2537405"/>
            <a:ext cx="8478530" cy="1388842"/>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CA" sz="3500">
                <a:solidFill>
                  <a:srgbClr val="1C1C1C"/>
                </a:solidFill>
                <a:latin typeface="Avenir"/>
                <a:ea typeface="Avenir"/>
                <a:cs typeface="Avenir"/>
                <a:sym typeface="Avenir"/>
              </a:rPr>
              <a:t>Les filles et femmes autochtones représentent... </a:t>
            </a:r>
            <a:endParaRPr/>
          </a:p>
        </p:txBody>
      </p:sp>
      <p:sp>
        <p:nvSpPr>
          <p:cNvPr id="414" name="Google Shape;414;p27"/>
          <p:cNvSpPr txBox="1"/>
          <p:nvPr/>
        </p:nvSpPr>
        <p:spPr>
          <a:xfrm>
            <a:off x="1524000" y="4526411"/>
            <a:ext cx="7467600" cy="4452501"/>
          </a:xfrm>
          <a:prstGeom prst="rect">
            <a:avLst/>
          </a:prstGeom>
          <a:solidFill>
            <a:srgbClr val="C9A28F"/>
          </a:solidFill>
          <a:ln>
            <a:noFill/>
          </a:ln>
        </p:spPr>
        <p:txBody>
          <a:bodyPr anchorCtr="0" anchor="ctr" bIns="45700" lIns="91425" spcFirstLastPara="1" rIns="91425" wrap="square" tIns="45700">
            <a:spAutoFit/>
          </a:bodyPr>
          <a:lstStyle/>
          <a:p>
            <a:pPr indent="-625475" lvl="0" marL="688975" marR="0" rtl="0" algn="l">
              <a:spcBef>
                <a:spcPts val="0"/>
              </a:spcBef>
              <a:spcAft>
                <a:spcPts val="0"/>
              </a:spcAft>
              <a:buClr>
                <a:srgbClr val="F0F0F0"/>
              </a:buClr>
              <a:buSzPts val="4000"/>
              <a:buFont typeface="Arial"/>
              <a:buChar char="•"/>
            </a:pPr>
            <a:r>
              <a:rPr b="1" i="0" lang="en-CA" sz="4000" u="none" strike="noStrike">
                <a:solidFill>
                  <a:srgbClr val="F0F0F0"/>
                </a:solidFill>
                <a:latin typeface="Avenir"/>
                <a:ea typeface="Avenir"/>
                <a:cs typeface="Avenir"/>
                <a:sym typeface="Avenir"/>
              </a:rPr>
              <a:t>4 % de la population canadienne totale</a:t>
            </a:r>
            <a:endParaRPr b="1" i="0" sz="4000" u="none" strike="noStrike">
              <a:solidFill>
                <a:srgbClr val="F0F0F0"/>
              </a:solidFill>
              <a:latin typeface="Avenir"/>
              <a:ea typeface="Avenir"/>
              <a:cs typeface="Avenir"/>
              <a:sym typeface="Avenir"/>
            </a:endParaRPr>
          </a:p>
          <a:p>
            <a:pPr indent="-625475" lvl="0" marL="688975" marR="0" rtl="0" algn="l">
              <a:spcBef>
                <a:spcPts val="240"/>
              </a:spcBef>
              <a:spcAft>
                <a:spcPts val="0"/>
              </a:spcAft>
              <a:buClr>
                <a:srgbClr val="F0F0F0"/>
              </a:buClr>
              <a:buSzPts val="4000"/>
              <a:buFont typeface="Arial"/>
              <a:buChar char="•"/>
            </a:pPr>
            <a:r>
              <a:rPr b="1" i="0" lang="en-CA" sz="4000" u="none" strike="noStrike">
                <a:solidFill>
                  <a:srgbClr val="F0F0F0"/>
                </a:solidFill>
                <a:latin typeface="Avenir"/>
                <a:ea typeface="Avenir"/>
                <a:cs typeface="Avenir"/>
                <a:sym typeface="Avenir"/>
              </a:rPr>
              <a:t>les cibles les plus courantes des trafiquant(e)s de personnes</a:t>
            </a:r>
            <a:endParaRPr b="1" i="0" sz="4000" u="none" strike="noStrike">
              <a:solidFill>
                <a:srgbClr val="F0F0F0"/>
              </a:solidFill>
              <a:latin typeface="Avenir"/>
              <a:ea typeface="Avenir"/>
              <a:cs typeface="Avenir"/>
              <a:sym typeface="Avenir"/>
            </a:endParaRPr>
          </a:p>
          <a:p>
            <a:pPr indent="-625475" lvl="0" marL="688975" marR="0" rtl="0" algn="l">
              <a:spcBef>
                <a:spcPts val="240"/>
              </a:spcBef>
              <a:spcAft>
                <a:spcPts val="0"/>
              </a:spcAft>
              <a:buClr>
                <a:srgbClr val="F0F0F0"/>
              </a:buClr>
              <a:buSzPts val="4000"/>
              <a:buFont typeface="Arial"/>
              <a:buChar char="•"/>
            </a:pPr>
            <a:r>
              <a:rPr b="1" i="0" lang="en-CA" sz="4000" u="none" strike="noStrike">
                <a:solidFill>
                  <a:srgbClr val="F0F0F0"/>
                </a:solidFill>
                <a:latin typeface="Avenir"/>
                <a:ea typeface="Avenir"/>
                <a:cs typeface="Avenir"/>
                <a:sym typeface="Avenir"/>
              </a:rPr>
              <a:t>environ 50 % des victimes de la traite de personnes</a:t>
            </a:r>
            <a:endParaRPr b="1" i="0" sz="4000" u="none" strike="noStrike">
              <a:solidFill>
                <a:srgbClr val="F0F0F0"/>
              </a:solidFill>
              <a:latin typeface="Avenir"/>
              <a:ea typeface="Avenir"/>
              <a:cs typeface="Avenir"/>
              <a:sym typeface="Avenir"/>
            </a:endParaRPr>
          </a:p>
        </p:txBody>
      </p:sp>
      <p:sp>
        <p:nvSpPr>
          <p:cNvPr id="415" name="Google Shape;415;p27"/>
          <p:cNvSpPr txBox="1"/>
          <p:nvPr/>
        </p:nvSpPr>
        <p:spPr>
          <a:xfrm>
            <a:off x="10685466" y="2178332"/>
            <a:ext cx="6610574" cy="2106987"/>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lang="en-CA" sz="3500">
                <a:solidFill>
                  <a:srgbClr val="1C1C1C"/>
                </a:solidFill>
                <a:latin typeface="Avenir"/>
                <a:ea typeface="Avenir"/>
                <a:cs typeface="Avenir"/>
                <a:sym typeface="Avenir"/>
              </a:rPr>
              <a:t>Pourquoi, à ton avis?</a:t>
            </a:r>
            <a:endParaRPr sz="2000">
              <a:solidFill>
                <a:srgbClr val="1C1C1C"/>
              </a:solidFill>
              <a:latin typeface="Avenir"/>
              <a:ea typeface="Avenir"/>
              <a:cs typeface="Avenir"/>
              <a:sym typeface="Avenir"/>
            </a:endParaRPr>
          </a:p>
          <a:p>
            <a:pPr indent="0" lvl="0" marL="0" marR="0" rtl="0" algn="ctr">
              <a:lnSpc>
                <a:spcPct val="160000"/>
              </a:lnSpc>
              <a:spcBef>
                <a:spcPts val="0"/>
              </a:spcBef>
              <a:spcAft>
                <a:spcPts val="0"/>
              </a:spcAft>
              <a:buNone/>
            </a:pPr>
            <a:r>
              <a:rPr lang="en-CA" sz="3500">
                <a:solidFill>
                  <a:srgbClr val="1C1C1C"/>
                </a:solidFill>
                <a:latin typeface="Avenir"/>
                <a:ea typeface="Avenir"/>
                <a:cs typeface="Avenir"/>
                <a:sym typeface="Avenir"/>
              </a:rPr>
              <a:t>Que pouvons-nous faire</a:t>
            </a:r>
            <a:endParaRPr/>
          </a:p>
          <a:p>
            <a:pPr indent="0" lvl="0" marL="0" marR="0" rtl="0" algn="ctr">
              <a:lnSpc>
                <a:spcPct val="160000"/>
              </a:lnSpc>
              <a:spcBef>
                <a:spcPts val="0"/>
              </a:spcBef>
              <a:spcAft>
                <a:spcPts val="0"/>
              </a:spcAft>
              <a:buNone/>
            </a:pPr>
            <a:r>
              <a:rPr lang="en-CA" sz="3500">
                <a:solidFill>
                  <a:srgbClr val="1C1C1C"/>
                </a:solidFill>
                <a:latin typeface="Avenir"/>
                <a:ea typeface="Avenir"/>
                <a:cs typeface="Avenir"/>
                <a:sym typeface="Avenir"/>
              </a:rPr>
              <a:t> à ce sujet?</a:t>
            </a:r>
            <a:endParaRPr/>
          </a:p>
        </p:txBody>
      </p:sp>
      <p:pic>
        <p:nvPicPr>
          <p:cNvPr id="416" name="Google Shape;416;p27"/>
          <p:cNvPicPr preferRelativeResize="0"/>
          <p:nvPr/>
        </p:nvPicPr>
        <p:blipFill rotWithShape="1">
          <a:blip r:embed="rId4">
            <a:alphaModFix/>
          </a:blip>
          <a:srcRect b="0" l="0" r="0" t="0"/>
          <a:stretch/>
        </p:blipFill>
        <p:spPr>
          <a:xfrm>
            <a:off x="12420600" y="4526411"/>
            <a:ext cx="3140307" cy="41716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grpSp>
        <p:nvGrpSpPr>
          <p:cNvPr id="422" name="Google Shape;422;p28"/>
          <p:cNvGrpSpPr/>
          <p:nvPr/>
        </p:nvGrpSpPr>
        <p:grpSpPr>
          <a:xfrm>
            <a:off x="0" y="-144661"/>
            <a:ext cx="634634" cy="10431661"/>
            <a:chOff x="0" y="-38100"/>
            <a:chExt cx="167146" cy="2747433"/>
          </a:xfrm>
        </p:grpSpPr>
        <p:sp>
          <p:nvSpPr>
            <p:cNvPr id="423" name="Google Shape;423;p28"/>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4" name="Google Shape;424;p28"/>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425" name="Google Shape;425;p28"/>
          <p:cNvGrpSpPr/>
          <p:nvPr/>
        </p:nvGrpSpPr>
        <p:grpSpPr>
          <a:xfrm>
            <a:off x="634634" y="-144661"/>
            <a:ext cx="17832660" cy="10431661"/>
            <a:chOff x="0" y="-38100"/>
            <a:chExt cx="4696668" cy="2747433"/>
          </a:xfrm>
        </p:grpSpPr>
        <p:sp>
          <p:nvSpPr>
            <p:cNvPr id="426" name="Google Shape;426;p28"/>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7" name="Google Shape;427;p28"/>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428" name="Google Shape;428;p28"/>
          <p:cNvSpPr/>
          <p:nvPr/>
        </p:nvSpPr>
        <p:spPr>
          <a:xfrm>
            <a:off x="14068581" y="-629507"/>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9" name="Google Shape;429;p28"/>
          <p:cNvSpPr txBox="1"/>
          <p:nvPr/>
        </p:nvSpPr>
        <p:spPr>
          <a:xfrm>
            <a:off x="1269268" y="654965"/>
            <a:ext cx="9349224" cy="1758687"/>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CA" sz="4999">
                <a:solidFill>
                  <a:srgbClr val="1C1C1C"/>
                </a:solidFill>
                <a:latin typeface="Avenir"/>
                <a:ea typeface="Avenir"/>
                <a:cs typeface="Avenir"/>
                <a:sym typeface="Avenir"/>
              </a:rPr>
              <a:t>N’oublie pas : Prendre soin de soi est important!</a:t>
            </a:r>
            <a:endParaRPr/>
          </a:p>
        </p:txBody>
      </p:sp>
      <p:sp>
        <p:nvSpPr>
          <p:cNvPr id="430" name="Google Shape;430;p28"/>
          <p:cNvSpPr txBox="1"/>
          <p:nvPr/>
        </p:nvSpPr>
        <p:spPr>
          <a:xfrm>
            <a:off x="1250980" y="2525918"/>
            <a:ext cx="13487357" cy="1572162"/>
          </a:xfrm>
          <a:prstGeom prst="rect">
            <a:avLst/>
          </a:prstGeom>
          <a:noFill/>
          <a:ln>
            <a:noFill/>
          </a:ln>
        </p:spPr>
        <p:txBody>
          <a:bodyPr anchorCtr="0" anchor="t" bIns="0" lIns="0" spcFirstLastPara="1" rIns="0" wrap="square" tIns="0">
            <a:spAutoFit/>
          </a:bodyPr>
          <a:lstStyle/>
          <a:p>
            <a:pPr indent="0" lvl="0" marL="0" marR="0" rtl="0" algn="l">
              <a:lnSpc>
                <a:spcPct val="177777"/>
              </a:lnSpc>
              <a:spcBef>
                <a:spcPts val="0"/>
              </a:spcBef>
              <a:spcAft>
                <a:spcPts val="0"/>
              </a:spcAft>
              <a:buNone/>
            </a:pPr>
            <a:r>
              <a:rPr lang="en-CA" sz="3600">
                <a:solidFill>
                  <a:srgbClr val="1C1C1C"/>
                </a:solidFill>
                <a:latin typeface="Avenir"/>
                <a:ea typeface="Avenir"/>
                <a:cs typeface="Avenir"/>
                <a:sym typeface="Avenir"/>
              </a:rPr>
              <a:t>C’est l’un des moyens les plus essentiels d’éviter de devenir une victime de la traite des personnes à des fins sexuelles! </a:t>
            </a:r>
            <a:endParaRPr/>
          </a:p>
        </p:txBody>
      </p:sp>
      <p:sp>
        <p:nvSpPr>
          <p:cNvPr id="431" name="Google Shape;431;p28"/>
          <p:cNvSpPr txBox="1"/>
          <p:nvPr/>
        </p:nvSpPr>
        <p:spPr>
          <a:xfrm>
            <a:off x="1273190" y="4582926"/>
            <a:ext cx="12795391" cy="4979568"/>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lang="en-CA" sz="3500">
                <a:solidFill>
                  <a:srgbClr val="1C1C1C"/>
                </a:solidFill>
                <a:latin typeface="Avenir"/>
                <a:ea typeface="Avenir"/>
                <a:cs typeface="Avenir"/>
                <a:sym typeface="Avenir"/>
              </a:rPr>
              <a:t>Voici quelques éléments auxquels tu peux penser :</a:t>
            </a:r>
            <a:endParaRPr/>
          </a:p>
          <a:p>
            <a:pPr indent="-508000" lvl="0" marL="1450975" marR="0" rtl="0" algn="l">
              <a:lnSpc>
                <a:spcPct val="160000"/>
              </a:lnSpc>
              <a:spcBef>
                <a:spcPts val="0"/>
              </a:spcBef>
              <a:spcAft>
                <a:spcPts val="0"/>
              </a:spcAft>
              <a:buClr>
                <a:srgbClr val="1C1C1C"/>
              </a:buClr>
              <a:buSzPts val="3500"/>
              <a:buFont typeface="Courier New"/>
              <a:buChar char="o"/>
            </a:pPr>
            <a:r>
              <a:rPr lang="en-CA" sz="3500">
                <a:solidFill>
                  <a:srgbClr val="1C1C1C"/>
                </a:solidFill>
                <a:latin typeface="Avenir"/>
                <a:ea typeface="Avenir"/>
                <a:cs typeface="Avenir"/>
                <a:sym typeface="Avenir"/>
              </a:rPr>
              <a:t>Prends soin de ta santé mentale en dormant suffisamment, en mangeant bien, en passant du temps dans la nature et en profitant de la vie.</a:t>
            </a:r>
            <a:endParaRPr/>
          </a:p>
          <a:p>
            <a:pPr indent="-508000" lvl="0" marL="1450975" marR="0" rtl="0" algn="l">
              <a:lnSpc>
                <a:spcPct val="160000"/>
              </a:lnSpc>
              <a:spcBef>
                <a:spcPts val="0"/>
              </a:spcBef>
              <a:spcAft>
                <a:spcPts val="0"/>
              </a:spcAft>
              <a:buClr>
                <a:srgbClr val="1C1C1C"/>
              </a:buClr>
              <a:buSzPts val="3500"/>
              <a:buFont typeface="Courier New"/>
              <a:buChar char="o"/>
            </a:pPr>
            <a:r>
              <a:rPr lang="en-CA" sz="3500">
                <a:solidFill>
                  <a:srgbClr val="1C1C1C"/>
                </a:solidFill>
                <a:latin typeface="Avenir"/>
                <a:ea typeface="Avenir"/>
                <a:cs typeface="Avenir"/>
                <a:sym typeface="Avenir"/>
              </a:rPr>
              <a:t>Demande de l’aide si tu en as besoin.</a:t>
            </a:r>
            <a:endParaRPr/>
          </a:p>
          <a:p>
            <a:pPr indent="-508000" lvl="0" marL="1450975" marR="0" rtl="0" algn="l">
              <a:lnSpc>
                <a:spcPct val="160000"/>
              </a:lnSpc>
              <a:spcBef>
                <a:spcPts val="0"/>
              </a:spcBef>
              <a:spcAft>
                <a:spcPts val="0"/>
              </a:spcAft>
              <a:buClr>
                <a:srgbClr val="1C1C1C"/>
              </a:buClr>
              <a:buSzPts val="3500"/>
              <a:buFont typeface="Courier New"/>
              <a:buChar char="o"/>
            </a:pPr>
            <a:r>
              <a:rPr lang="en-CA" sz="3500">
                <a:solidFill>
                  <a:srgbClr val="1C1C1C"/>
                </a:solidFill>
                <a:latin typeface="Avenir"/>
                <a:ea typeface="Avenir"/>
                <a:cs typeface="Avenir"/>
                <a:sym typeface="Avenir"/>
              </a:rPr>
              <a:t>Passe du temps avec tes amis ou amies et ta famille.</a:t>
            </a:r>
            <a:endParaRPr/>
          </a:p>
          <a:p>
            <a:pPr indent="-508000" lvl="0" marL="1450975" marR="0" rtl="0" algn="l">
              <a:lnSpc>
                <a:spcPct val="160000"/>
              </a:lnSpc>
              <a:spcBef>
                <a:spcPts val="0"/>
              </a:spcBef>
              <a:spcAft>
                <a:spcPts val="0"/>
              </a:spcAft>
              <a:buClr>
                <a:srgbClr val="1C1C1C"/>
              </a:buClr>
              <a:buSzPts val="3500"/>
              <a:buFont typeface="Courier New"/>
              <a:buChar char="o"/>
            </a:pPr>
            <a:r>
              <a:rPr lang="en-CA" sz="3500">
                <a:solidFill>
                  <a:srgbClr val="1C1C1C"/>
                </a:solidFill>
                <a:latin typeface="Avenir"/>
                <a:ea typeface="Avenir"/>
                <a:cs typeface="Avenir"/>
                <a:sym typeface="Avenir"/>
              </a:rPr>
              <a:t>Prends soin des personnes qui t’entourent. </a:t>
            </a:r>
            <a:endParaRPr/>
          </a:p>
        </p:txBody>
      </p:sp>
      <p:pic>
        <p:nvPicPr>
          <p:cNvPr id="432" name="Google Shape;432;p28"/>
          <p:cNvPicPr preferRelativeResize="0"/>
          <p:nvPr/>
        </p:nvPicPr>
        <p:blipFill rotWithShape="1">
          <a:blip r:embed="rId4">
            <a:alphaModFix/>
          </a:blip>
          <a:srcRect b="0" l="0" r="0" t="0"/>
          <a:stretch/>
        </p:blipFill>
        <p:spPr>
          <a:xfrm>
            <a:off x="13869544" y="4662549"/>
            <a:ext cx="4140200" cy="4140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grpSp>
        <p:nvGrpSpPr>
          <p:cNvPr id="438" name="Google Shape;438;p29"/>
          <p:cNvGrpSpPr/>
          <p:nvPr/>
        </p:nvGrpSpPr>
        <p:grpSpPr>
          <a:xfrm>
            <a:off x="5782235" y="-144661"/>
            <a:ext cx="12685059" cy="10431661"/>
            <a:chOff x="0" y="-38100"/>
            <a:chExt cx="3340921" cy="2747433"/>
          </a:xfrm>
        </p:grpSpPr>
        <p:sp>
          <p:nvSpPr>
            <p:cNvPr id="439" name="Google Shape;439;p29"/>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0" name="Google Shape;440;p29"/>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441" name="Google Shape;441;p29"/>
          <p:cNvSpPr txBox="1"/>
          <p:nvPr/>
        </p:nvSpPr>
        <p:spPr>
          <a:xfrm>
            <a:off x="10181326" y="2796346"/>
            <a:ext cx="6569818" cy="4310539"/>
          </a:xfrm>
          <a:prstGeom prst="rect">
            <a:avLst/>
          </a:prstGeom>
          <a:noFill/>
          <a:ln>
            <a:noFill/>
          </a:ln>
        </p:spPr>
        <p:txBody>
          <a:bodyPr anchorCtr="0" anchor="t" bIns="0" lIns="0" spcFirstLastPara="1" rIns="0" wrap="square" tIns="0">
            <a:spAutoFit/>
          </a:bodyPr>
          <a:lstStyle/>
          <a:p>
            <a:pPr indent="0" lvl="0" marL="0" marR="0" rtl="0" algn="l">
              <a:lnSpc>
                <a:spcPct val="116666"/>
              </a:lnSpc>
              <a:spcBef>
                <a:spcPts val="0"/>
              </a:spcBef>
              <a:spcAft>
                <a:spcPts val="0"/>
              </a:spcAft>
              <a:buNone/>
            </a:pPr>
            <a:r>
              <a:rPr lang="en-CA" sz="4800">
                <a:solidFill>
                  <a:srgbClr val="1C1C1C"/>
                </a:solidFill>
                <a:latin typeface="Avenir"/>
                <a:ea typeface="Avenir"/>
                <a:cs typeface="Avenir"/>
                <a:sym typeface="Avenir"/>
              </a:rPr>
              <a:t>Quels sont </a:t>
            </a:r>
            <a:r>
              <a:rPr b="1" lang="en-CA" sz="4800">
                <a:solidFill>
                  <a:srgbClr val="1C1C1C"/>
                </a:solidFill>
                <a:latin typeface="Avenir"/>
                <a:ea typeface="Avenir"/>
                <a:cs typeface="Avenir"/>
                <a:sym typeface="Avenir"/>
              </a:rPr>
              <a:t>les signes avertisseurs</a:t>
            </a:r>
            <a:r>
              <a:rPr lang="en-CA" sz="4800">
                <a:solidFill>
                  <a:srgbClr val="1C1C1C"/>
                </a:solidFill>
                <a:latin typeface="Avenir"/>
                <a:ea typeface="Avenir"/>
                <a:cs typeface="Avenir"/>
                <a:sym typeface="Avenir"/>
              </a:rPr>
              <a:t> qui pourraient nous aider à reconnaître qu’une personne est victime d’exploitation sexuelle?</a:t>
            </a:r>
            <a:endParaRPr/>
          </a:p>
        </p:txBody>
      </p:sp>
      <p:grpSp>
        <p:nvGrpSpPr>
          <p:cNvPr id="442" name="Google Shape;442;p29"/>
          <p:cNvGrpSpPr/>
          <p:nvPr/>
        </p:nvGrpSpPr>
        <p:grpSpPr>
          <a:xfrm>
            <a:off x="-688286" y="-144661"/>
            <a:ext cx="9832286" cy="10431661"/>
            <a:chOff x="0" y="-38100"/>
            <a:chExt cx="1522893" cy="2747433"/>
          </a:xfrm>
        </p:grpSpPr>
        <p:sp>
          <p:nvSpPr>
            <p:cNvPr id="443" name="Google Shape;443;p29"/>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4" name="Google Shape;444;p29"/>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445" name="Google Shape;445;p29"/>
          <p:cNvSpPr txBox="1"/>
          <p:nvPr/>
        </p:nvSpPr>
        <p:spPr>
          <a:xfrm>
            <a:off x="1438569" y="1255398"/>
            <a:ext cx="5085183" cy="2671372"/>
          </a:xfrm>
          <a:prstGeom prst="rect">
            <a:avLst/>
          </a:prstGeom>
          <a:noFill/>
          <a:ln>
            <a:noFill/>
          </a:ln>
        </p:spPr>
        <p:txBody>
          <a:bodyPr anchorCtr="0" anchor="t" bIns="0" lIns="0" spcFirstLastPara="1" rIns="0" wrap="square" tIns="0">
            <a:spAutoFit/>
          </a:bodyPr>
          <a:lstStyle/>
          <a:p>
            <a:pPr indent="0" lvl="0" marL="0" marR="0" rtl="0" algn="l">
              <a:lnSpc>
                <a:spcPct val="129611"/>
              </a:lnSpc>
              <a:spcBef>
                <a:spcPts val="0"/>
              </a:spcBef>
              <a:spcAft>
                <a:spcPts val="0"/>
              </a:spcAft>
              <a:buNone/>
            </a:pPr>
            <a:r>
              <a:rPr b="1" lang="en-CA" sz="5400">
                <a:solidFill>
                  <a:srgbClr val="1C1C1C"/>
                </a:solidFill>
                <a:latin typeface="Avenir"/>
                <a:ea typeface="Avenir"/>
                <a:cs typeface="Avenir"/>
                <a:sym typeface="Avenir"/>
              </a:rPr>
              <a:t>Une question à laquelle tu dois réfléchir...</a:t>
            </a:r>
            <a:endParaRPr/>
          </a:p>
        </p:txBody>
      </p:sp>
      <p:pic>
        <p:nvPicPr>
          <p:cNvPr descr="Google Shape;105;gca85f8069c_0_54" id="446" name="Google Shape;446;p29"/>
          <p:cNvPicPr preferRelativeResize="0"/>
          <p:nvPr/>
        </p:nvPicPr>
        <p:blipFill rotWithShape="1">
          <a:blip r:embed="rId3">
            <a:alphaModFix/>
          </a:blip>
          <a:srcRect b="0" l="0" r="0" t="0"/>
          <a:stretch/>
        </p:blipFill>
        <p:spPr>
          <a:xfrm>
            <a:off x="1943929" y="4304294"/>
            <a:ext cx="5605182" cy="56051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 name="Google Shape;110;p3"/>
          <p:cNvSpPr txBox="1"/>
          <p:nvPr/>
        </p:nvSpPr>
        <p:spPr>
          <a:xfrm>
            <a:off x="1390145" y="1881197"/>
            <a:ext cx="6096505" cy="326230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CA" sz="5400" u="none" strike="noStrike">
                <a:solidFill>
                  <a:schemeClr val="dk1"/>
                </a:solidFill>
                <a:latin typeface="Avenir"/>
                <a:ea typeface="Avenir"/>
                <a:cs typeface="Avenir"/>
                <a:sym typeface="Avenir"/>
              </a:rPr>
              <a:t>Nos objectifs:</a:t>
            </a:r>
            <a:endParaRPr/>
          </a:p>
          <a:p>
            <a:pPr indent="0" lvl="0" marL="0" marR="0" rtl="0" algn="l">
              <a:spcBef>
                <a:spcPts val="0"/>
              </a:spcBef>
              <a:spcAft>
                <a:spcPts val="0"/>
              </a:spcAft>
              <a:buNone/>
            </a:pPr>
            <a:br>
              <a:rPr lang="en-CA" sz="5400">
                <a:solidFill>
                  <a:schemeClr val="dk1"/>
                </a:solidFill>
                <a:latin typeface="Arial"/>
                <a:ea typeface="Arial"/>
                <a:cs typeface="Arial"/>
                <a:sym typeface="Arial"/>
              </a:rPr>
            </a:br>
            <a:br>
              <a:rPr lang="en-CA" sz="5400">
                <a:solidFill>
                  <a:schemeClr val="dk1"/>
                </a:solidFill>
                <a:latin typeface="Arial"/>
                <a:ea typeface="Arial"/>
                <a:cs typeface="Arial"/>
                <a:sym typeface="Arial"/>
              </a:rPr>
            </a:br>
            <a:endParaRPr b="1" sz="4999">
              <a:solidFill>
                <a:srgbClr val="1C1C1C"/>
              </a:solidFill>
              <a:latin typeface="Avenir"/>
              <a:ea typeface="Avenir"/>
              <a:cs typeface="Avenir"/>
              <a:sym typeface="Avenir"/>
            </a:endParaRPr>
          </a:p>
        </p:txBody>
      </p:sp>
      <p:sp>
        <p:nvSpPr>
          <p:cNvPr id="111" name="Google Shape;111;p3"/>
          <p:cNvSpPr txBox="1"/>
          <p:nvPr/>
        </p:nvSpPr>
        <p:spPr>
          <a:xfrm>
            <a:off x="1981200" y="3636258"/>
            <a:ext cx="10210295" cy="4308872"/>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chemeClr val="dk1"/>
              </a:buClr>
              <a:buSzPts val="4000"/>
              <a:buFont typeface="Arial"/>
              <a:buChar char="•"/>
            </a:pPr>
            <a:r>
              <a:rPr b="0" i="0" lang="en-CA" sz="4000" u="none" strike="noStrike">
                <a:solidFill>
                  <a:schemeClr val="dk1"/>
                </a:solidFill>
                <a:latin typeface="Avenir"/>
                <a:ea typeface="Avenir"/>
                <a:cs typeface="Avenir"/>
                <a:sym typeface="Avenir"/>
              </a:rPr>
              <a:t>Reconnaître les signes avertisseurs nous aidant à identifier une situation d’exploitation sexuelle.</a:t>
            </a:r>
            <a:endParaRPr/>
          </a:p>
          <a:p>
            <a:pPr indent="-317500" lvl="0" marL="571500" marR="0" rtl="0" algn="l">
              <a:spcBef>
                <a:spcPts val="0"/>
              </a:spcBef>
              <a:spcAft>
                <a:spcPts val="0"/>
              </a:spcAft>
              <a:buClr>
                <a:schemeClr val="dk1"/>
              </a:buClr>
              <a:buSzPts val="4000"/>
              <a:buFont typeface="Arial"/>
              <a:buNone/>
            </a:pPr>
            <a:r>
              <a:t/>
            </a:r>
            <a:endParaRPr b="0" i="0" sz="4000" u="none" strike="noStrike">
              <a:solidFill>
                <a:schemeClr val="dk1"/>
              </a:solidFill>
              <a:latin typeface="Avenir"/>
              <a:ea typeface="Avenir"/>
              <a:cs typeface="Avenir"/>
              <a:sym typeface="Avenir"/>
            </a:endParaRPr>
          </a:p>
          <a:p>
            <a:pPr indent="-571500" lvl="0" marL="571500" marR="0" rtl="0" algn="l">
              <a:spcBef>
                <a:spcPts val="0"/>
              </a:spcBef>
              <a:spcAft>
                <a:spcPts val="0"/>
              </a:spcAft>
              <a:buClr>
                <a:schemeClr val="dk1"/>
              </a:buClr>
              <a:buSzPts val="4000"/>
              <a:buFont typeface="Arial"/>
              <a:buChar char="•"/>
            </a:pPr>
            <a:r>
              <a:rPr b="0" i="0" lang="en-CA" sz="4000" u="none" strike="noStrike">
                <a:solidFill>
                  <a:schemeClr val="dk1"/>
                </a:solidFill>
                <a:latin typeface="Avenir"/>
                <a:ea typeface="Avenir"/>
                <a:cs typeface="Avenir"/>
                <a:sym typeface="Avenir"/>
              </a:rPr>
              <a:t>Créer un pense-bête numérique ou matériel permettant de noter  ces signes avertisseurs.</a:t>
            </a:r>
            <a:endParaRPr/>
          </a:p>
        </p:txBody>
      </p:sp>
      <p:pic>
        <p:nvPicPr>
          <p:cNvPr descr="Google Shape;112;p3" id="112" name="Google Shape;112;p3"/>
          <p:cNvPicPr preferRelativeResize="0"/>
          <p:nvPr/>
        </p:nvPicPr>
        <p:blipFill rotWithShape="1">
          <a:blip r:embed="rId4">
            <a:alphaModFix/>
          </a:blip>
          <a:srcRect b="0" l="0" r="0" t="0"/>
          <a:stretch/>
        </p:blipFill>
        <p:spPr>
          <a:xfrm>
            <a:off x="13275432" y="2865879"/>
            <a:ext cx="3644194" cy="455524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0"/>
          <p:cNvSpPr/>
          <p:nvPr/>
        </p:nvSpPr>
        <p:spPr>
          <a:xfrm>
            <a:off x="6626" y="-190500"/>
            <a:ext cx="18288000" cy="10512287"/>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2" name="Google Shape;452;p30"/>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3" name="Google Shape;453;p30"/>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4" name="Google Shape;454;p30"/>
          <p:cNvSpPr txBox="1"/>
          <p:nvPr/>
        </p:nvSpPr>
        <p:spPr>
          <a:xfrm>
            <a:off x="1028700" y="838200"/>
            <a:ext cx="11772900" cy="1758687"/>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CA" sz="4999">
                <a:solidFill>
                  <a:srgbClr val="1C1C1C"/>
                </a:solidFill>
                <a:latin typeface="Avenir"/>
                <a:ea typeface="Avenir"/>
                <a:cs typeface="Avenir"/>
                <a:sym typeface="Avenir"/>
              </a:rPr>
              <a:t>Activité 4: Quels sont les signes avertisseurs?</a:t>
            </a:r>
            <a:endParaRPr/>
          </a:p>
        </p:txBody>
      </p:sp>
      <p:sp>
        <p:nvSpPr>
          <p:cNvPr id="455" name="Google Shape;455;p30"/>
          <p:cNvSpPr txBox="1"/>
          <p:nvPr/>
        </p:nvSpPr>
        <p:spPr>
          <a:xfrm>
            <a:off x="1943100" y="3765721"/>
            <a:ext cx="9944100" cy="282513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CA" sz="4000">
                <a:solidFill>
                  <a:srgbClr val="1C1C1C"/>
                </a:solidFill>
                <a:latin typeface="Avenir"/>
                <a:ea typeface="Avenir"/>
                <a:cs typeface="Avenir"/>
                <a:sym typeface="Avenir"/>
              </a:rPr>
              <a:t>Quels sont </a:t>
            </a:r>
            <a:r>
              <a:rPr b="1" lang="en-CA" sz="4000">
                <a:solidFill>
                  <a:srgbClr val="C00000"/>
                </a:solidFill>
                <a:latin typeface="Avenir"/>
                <a:ea typeface="Avenir"/>
                <a:cs typeface="Avenir"/>
                <a:sym typeface="Avenir"/>
              </a:rPr>
              <a:t>les signes avertisseurs</a:t>
            </a:r>
            <a:r>
              <a:rPr lang="en-CA" sz="4000">
                <a:solidFill>
                  <a:srgbClr val="1C1C1C"/>
                </a:solidFill>
                <a:latin typeface="Avenir"/>
                <a:ea typeface="Avenir"/>
                <a:cs typeface="Avenir"/>
                <a:sym typeface="Avenir"/>
              </a:rPr>
              <a:t> qui pourraient nous aider à reconnaître qu’une personne est victime d’exploitation sexuelle?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grpSp>
        <p:nvGrpSpPr>
          <p:cNvPr id="460" name="Google Shape;460;p31"/>
          <p:cNvGrpSpPr/>
          <p:nvPr/>
        </p:nvGrpSpPr>
        <p:grpSpPr>
          <a:xfrm>
            <a:off x="-201706" y="2581730"/>
            <a:ext cx="18669000" cy="7906976"/>
            <a:chOff x="0" y="-38100"/>
            <a:chExt cx="4916938" cy="2082496"/>
          </a:xfrm>
        </p:grpSpPr>
        <p:sp>
          <p:nvSpPr>
            <p:cNvPr id="461" name="Google Shape;461;p31"/>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2" name="Google Shape;462;p31"/>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463" name="Google Shape;463;p31"/>
          <p:cNvGrpSpPr/>
          <p:nvPr/>
        </p:nvGrpSpPr>
        <p:grpSpPr>
          <a:xfrm>
            <a:off x="-201706" y="-283275"/>
            <a:ext cx="18669000" cy="3369374"/>
            <a:chOff x="0" y="-38100"/>
            <a:chExt cx="4916938" cy="862705"/>
          </a:xfrm>
        </p:grpSpPr>
        <p:sp>
          <p:nvSpPr>
            <p:cNvPr id="464" name="Google Shape;464;p31"/>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5" name="Google Shape;465;p31"/>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466" name="Google Shape;466;p31"/>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7" name="Google Shape;467;p31"/>
          <p:cNvSpPr txBox="1"/>
          <p:nvPr/>
        </p:nvSpPr>
        <p:spPr>
          <a:xfrm>
            <a:off x="4494535" y="1040693"/>
            <a:ext cx="9298930" cy="86100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Réfléchissons ensemble…</a:t>
            </a:r>
            <a:endParaRPr/>
          </a:p>
        </p:txBody>
      </p:sp>
      <p:sp>
        <p:nvSpPr>
          <p:cNvPr id="468" name="Google Shape;468;p31"/>
          <p:cNvSpPr txBox="1"/>
          <p:nvPr/>
        </p:nvSpPr>
        <p:spPr>
          <a:xfrm>
            <a:off x="1143000" y="3476231"/>
            <a:ext cx="14854250" cy="5697714"/>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lang="en-CA" sz="3500">
                <a:solidFill>
                  <a:srgbClr val="1C1C1C"/>
                </a:solidFill>
                <a:latin typeface="Avenir"/>
                <a:ea typeface="Avenir"/>
                <a:cs typeface="Avenir"/>
                <a:sym typeface="Avenir"/>
              </a:rPr>
              <a:t>La classe sera divisée en 3 grands groupes qui travailleront en équipe de 2 ou 3 sur l’une des questions suivantes:</a:t>
            </a:r>
            <a:endParaRPr b="1" sz="900">
              <a:solidFill>
                <a:srgbClr val="1C1C1C"/>
              </a:solidFill>
              <a:latin typeface="Avenir"/>
              <a:ea typeface="Avenir"/>
              <a:cs typeface="Avenir"/>
              <a:sym typeface="Avenir"/>
            </a:endParaRPr>
          </a:p>
          <a:p>
            <a:pPr indent="-457200" lvl="0" marL="1577975" marR="0" rtl="0" algn="l">
              <a:lnSpc>
                <a:spcPct val="160000"/>
              </a:lnSpc>
              <a:spcBef>
                <a:spcPts val="14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Une jeune personne victime d’exploitation sexuelle peut présenter les attitudes …</a:t>
            </a:r>
            <a:endParaRPr/>
          </a:p>
          <a:p>
            <a:pPr indent="-457200" lvl="0" marL="1577975"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Une jeune personne victime d’exploitation sexuelle peut présenter les comportements suivants</a:t>
            </a:r>
            <a:endParaRPr sz="3500">
              <a:solidFill>
                <a:srgbClr val="1C1C1C"/>
              </a:solidFill>
              <a:latin typeface="Avenir"/>
              <a:ea typeface="Avenir"/>
              <a:cs typeface="Avenir"/>
              <a:sym typeface="Avenir"/>
            </a:endParaRPr>
          </a:p>
          <a:p>
            <a:pPr indent="-457200" lvl="0" marL="1577975" marR="0" rtl="0" algn="l">
              <a:lnSpc>
                <a:spcPct val="160000"/>
              </a:lnSpc>
              <a:spcBef>
                <a:spcPts val="0"/>
              </a:spcBef>
              <a:spcAft>
                <a:spcPts val="0"/>
              </a:spcAft>
              <a:buClr>
                <a:srgbClr val="1C1C1C"/>
              </a:buClr>
              <a:buSzPts val="3500"/>
              <a:buFont typeface="Arial"/>
              <a:buChar char="•"/>
            </a:pPr>
            <a:r>
              <a:rPr lang="en-CA" sz="3500">
                <a:solidFill>
                  <a:srgbClr val="1C1C1C"/>
                </a:solidFill>
                <a:latin typeface="Avenir"/>
                <a:ea typeface="Avenir"/>
                <a:cs typeface="Avenir"/>
                <a:sym typeface="Avenir"/>
              </a:rPr>
              <a:t>Une jeune personne victime d’exploitation sexuelle peut présenter les signes de violence physique suivants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A28F"/>
        </a:solidFill>
      </p:bgPr>
    </p:bg>
    <p:spTree>
      <p:nvGrpSpPr>
        <p:cNvPr id="473" name="Shape 473"/>
        <p:cNvGrpSpPr/>
        <p:nvPr/>
      </p:nvGrpSpPr>
      <p:grpSpPr>
        <a:xfrm>
          <a:off x="0" y="0"/>
          <a:ext cx="0" cy="0"/>
          <a:chOff x="0" y="0"/>
          <a:chExt cx="0" cy="0"/>
        </a:xfrm>
      </p:grpSpPr>
      <p:sp>
        <p:nvSpPr>
          <p:cNvPr id="474" name="Google Shape;474;p32"/>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5" name="Google Shape;475;p32"/>
          <p:cNvSpPr/>
          <p:nvPr/>
        </p:nvSpPr>
        <p:spPr>
          <a:xfrm>
            <a:off x="0" y="-199068"/>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6" name="Google Shape;476;p32"/>
          <p:cNvSpPr txBox="1"/>
          <p:nvPr/>
        </p:nvSpPr>
        <p:spPr>
          <a:xfrm>
            <a:off x="2514600" y="701719"/>
            <a:ext cx="13697133" cy="1774781"/>
          </a:xfrm>
          <a:prstGeom prst="rect">
            <a:avLst/>
          </a:prstGeom>
          <a:noFill/>
          <a:ln>
            <a:noFill/>
          </a:ln>
        </p:spPr>
        <p:txBody>
          <a:bodyPr anchorCtr="0" anchor="t" bIns="0" lIns="0" spcFirstLastPara="1" rIns="0" wrap="square" tIns="0">
            <a:spAutoFit/>
          </a:bodyPr>
          <a:lstStyle/>
          <a:p>
            <a:pPr indent="0" lvl="0" marL="0" marR="0" rtl="0" algn="ctr">
              <a:lnSpc>
                <a:spcPct val="145812"/>
              </a:lnSpc>
              <a:spcBef>
                <a:spcPts val="0"/>
              </a:spcBef>
              <a:spcAft>
                <a:spcPts val="0"/>
              </a:spcAft>
              <a:buNone/>
            </a:pPr>
            <a:r>
              <a:rPr b="1" i="0" lang="en-CA" sz="4800" u="none" strike="noStrike">
                <a:solidFill>
                  <a:schemeClr val="dk1"/>
                </a:solidFill>
                <a:latin typeface="Avenir"/>
                <a:ea typeface="Avenir"/>
                <a:cs typeface="Avenir"/>
                <a:sym typeface="Avenir"/>
              </a:rPr>
              <a:t>Une victime d’exploitation sexuelle peut présenter les attitudes  suivantes…</a:t>
            </a:r>
            <a:endParaRPr/>
          </a:p>
        </p:txBody>
      </p:sp>
      <p:sp>
        <p:nvSpPr>
          <p:cNvPr id="477" name="Google Shape;477;p32"/>
          <p:cNvSpPr txBox="1"/>
          <p:nvPr/>
        </p:nvSpPr>
        <p:spPr>
          <a:xfrm>
            <a:off x="2743200" y="3238500"/>
            <a:ext cx="6176370" cy="6032421"/>
          </a:xfrm>
          <a:prstGeom prst="rect">
            <a:avLst/>
          </a:prstGeom>
          <a:noFill/>
          <a:ln>
            <a:noFill/>
          </a:ln>
        </p:spPr>
        <p:txBody>
          <a:bodyPr anchorCtr="0" anchor="t" bIns="0" lIns="0" spcFirstLastPara="1" rIns="0" wrap="square" tIns="0">
            <a:spAutoFit/>
          </a:bodyPr>
          <a:lstStyle/>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S’éloigner de sa famille, de ses amis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Abandonner les activités parascolaires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Ne pas révéler les endroits où elle va et les personnes fréquentées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Clr>
                <a:schemeClr val="dk1"/>
              </a:buClr>
              <a:buSzPts val="2800"/>
              <a:buFont typeface="Arial"/>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Répondre aux conversations comme si elle récitait des répliques qpprises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Être colérique, agressive ou hostil</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Être anxieuse, dépressive, tendue,  nerveuse, paranoïaque</a:t>
            </a:r>
            <a:endParaRPr b="0" i="0" sz="2800" u="none" strike="noStrike">
              <a:solidFill>
                <a:srgbClr val="F0F0F0"/>
              </a:solidFill>
              <a:latin typeface="Avenir"/>
              <a:ea typeface="Avenir"/>
              <a:cs typeface="Avenir"/>
              <a:sym typeface="Avenir"/>
            </a:endParaRPr>
          </a:p>
        </p:txBody>
      </p:sp>
      <p:sp>
        <p:nvSpPr>
          <p:cNvPr id="478" name="Google Shape;478;p32"/>
          <p:cNvSpPr txBox="1"/>
          <p:nvPr/>
        </p:nvSpPr>
        <p:spPr>
          <a:xfrm>
            <a:off x="10287000" y="3238500"/>
            <a:ext cx="6176370" cy="5601533"/>
          </a:xfrm>
          <a:prstGeom prst="rect">
            <a:avLst/>
          </a:prstGeom>
          <a:noFill/>
          <a:ln>
            <a:noFill/>
          </a:ln>
        </p:spPr>
        <p:txBody>
          <a:bodyPr anchorCtr="0" anchor="t" bIns="0" lIns="0" spcFirstLastPara="1" rIns="0" wrap="square" tIns="0">
            <a:spAutoFit/>
          </a:bodyPr>
          <a:lstStyle/>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Avoir des changements d’humeur inexpliqués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Éviter le contact visual</a:t>
            </a: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Manifester un comprtement craintif inhabituel face aux forces de l’ordre.</a:t>
            </a: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Donner très peu de renseignements à l’égard de ses nouvelles relations</a:t>
            </a: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Craindre pour la sécurité de ses proches</a:t>
            </a:r>
            <a:endParaRPr b="0" i="0" sz="2800" u="none" strike="noStrike">
              <a:solidFill>
                <a:srgbClr val="F0F0F0"/>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A28F"/>
        </a:solidFill>
      </p:bgPr>
    </p:bg>
    <p:spTree>
      <p:nvGrpSpPr>
        <p:cNvPr id="483" name="Shape 483"/>
        <p:cNvGrpSpPr/>
        <p:nvPr/>
      </p:nvGrpSpPr>
      <p:grpSpPr>
        <a:xfrm>
          <a:off x="0" y="0"/>
          <a:ext cx="0" cy="0"/>
          <a:chOff x="0" y="0"/>
          <a:chExt cx="0" cy="0"/>
        </a:xfrm>
      </p:grpSpPr>
      <p:sp>
        <p:nvSpPr>
          <p:cNvPr id="484" name="Google Shape;484;p33"/>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5" name="Google Shape;485;p33"/>
          <p:cNvSpPr/>
          <p:nvPr/>
        </p:nvSpPr>
        <p:spPr>
          <a:xfrm>
            <a:off x="0" y="-199068"/>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6" name="Google Shape;486;p33"/>
          <p:cNvSpPr txBox="1"/>
          <p:nvPr/>
        </p:nvSpPr>
        <p:spPr>
          <a:xfrm>
            <a:off x="2514600" y="701719"/>
            <a:ext cx="13697133" cy="1774781"/>
          </a:xfrm>
          <a:prstGeom prst="rect">
            <a:avLst/>
          </a:prstGeom>
          <a:noFill/>
          <a:ln>
            <a:noFill/>
          </a:ln>
        </p:spPr>
        <p:txBody>
          <a:bodyPr anchorCtr="0" anchor="t" bIns="0" lIns="0" spcFirstLastPara="1" rIns="0" wrap="square" tIns="0">
            <a:spAutoFit/>
          </a:bodyPr>
          <a:lstStyle/>
          <a:p>
            <a:pPr indent="0" lvl="0" marL="0" marR="0" rtl="0" algn="ctr">
              <a:lnSpc>
                <a:spcPct val="145812"/>
              </a:lnSpc>
              <a:spcBef>
                <a:spcPts val="0"/>
              </a:spcBef>
              <a:spcAft>
                <a:spcPts val="0"/>
              </a:spcAft>
              <a:buNone/>
            </a:pPr>
            <a:r>
              <a:rPr b="1" i="0" lang="en-CA" sz="4800" u="none" strike="noStrike">
                <a:solidFill>
                  <a:schemeClr val="dk1"/>
                </a:solidFill>
                <a:latin typeface="Avenir"/>
                <a:ea typeface="Avenir"/>
                <a:cs typeface="Avenir"/>
                <a:sym typeface="Avenir"/>
              </a:rPr>
              <a:t>Une victime d’exploitation sexuelle peut présenter les comportements suivants…</a:t>
            </a:r>
            <a:endParaRPr/>
          </a:p>
        </p:txBody>
      </p:sp>
      <p:sp>
        <p:nvSpPr>
          <p:cNvPr id="487" name="Google Shape;487;p33"/>
          <p:cNvSpPr txBox="1"/>
          <p:nvPr/>
        </p:nvSpPr>
        <p:spPr>
          <a:xfrm>
            <a:off x="2743200" y="3238500"/>
            <a:ext cx="6176370" cy="6032421"/>
          </a:xfrm>
          <a:prstGeom prst="rect">
            <a:avLst/>
          </a:prstGeom>
          <a:noFill/>
          <a:ln>
            <a:noFill/>
          </a:ln>
        </p:spPr>
        <p:txBody>
          <a:bodyPr anchorCtr="0" anchor="t" bIns="0" lIns="0" spcFirstLastPara="1" rIns="0" wrap="square" tIns="0">
            <a:spAutoFit/>
          </a:bodyPr>
          <a:lstStyle/>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Rentrer en retard pour des raisons inexpliquées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Disparaître de longues périodes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Fréquenter de nouveaux et différents groupes d’amis, des personnes plus âgées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Porter des vêtements, bijoux trop dispendieux pour elle</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Avoir une relation en ligne avec quelqu’un qu’elle n’a jamais vu</a:t>
            </a:r>
            <a:endParaRPr/>
          </a:p>
        </p:txBody>
      </p:sp>
      <p:sp>
        <p:nvSpPr>
          <p:cNvPr id="488" name="Google Shape;488;p33"/>
          <p:cNvSpPr txBox="1"/>
          <p:nvPr/>
        </p:nvSpPr>
        <p:spPr>
          <a:xfrm>
            <a:off x="10287000" y="3238500"/>
            <a:ext cx="6176370" cy="5601533"/>
          </a:xfrm>
          <a:prstGeom prst="rect">
            <a:avLst/>
          </a:prstGeom>
          <a:noFill/>
          <a:ln>
            <a:noFill/>
          </a:ln>
        </p:spPr>
        <p:txBody>
          <a:bodyPr anchorCtr="0" anchor="t" bIns="0" lIns="0" spcFirstLastPara="1" rIns="0" wrap="square" tIns="0">
            <a:spAutoFit/>
          </a:bodyPr>
          <a:lstStyle/>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Avoir un petit ami ou une petite amie plus âgé(e)</a:t>
            </a: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Recevoir des cadeaux inexpliqués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Fréquenter des hôtels, parler d’AIRBNB, Bitcoin</a:t>
            </a: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Disposer de plusieurs téléphones cellulaires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Avoir de nombreuses incohérences dans ses récits…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A28F"/>
        </a:solidFill>
      </p:bgPr>
    </p:bg>
    <p:spTree>
      <p:nvGrpSpPr>
        <p:cNvPr id="493" name="Shape 493"/>
        <p:cNvGrpSpPr/>
        <p:nvPr/>
      </p:nvGrpSpPr>
      <p:grpSpPr>
        <a:xfrm>
          <a:off x="0" y="0"/>
          <a:ext cx="0" cy="0"/>
          <a:chOff x="0" y="0"/>
          <a:chExt cx="0" cy="0"/>
        </a:xfrm>
      </p:grpSpPr>
      <p:sp>
        <p:nvSpPr>
          <p:cNvPr id="494" name="Google Shape;494;p34"/>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5" name="Google Shape;495;p34"/>
          <p:cNvSpPr/>
          <p:nvPr/>
        </p:nvSpPr>
        <p:spPr>
          <a:xfrm>
            <a:off x="0" y="-199068"/>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6" name="Google Shape;496;p34"/>
          <p:cNvSpPr txBox="1"/>
          <p:nvPr/>
        </p:nvSpPr>
        <p:spPr>
          <a:xfrm>
            <a:off x="2514600" y="893472"/>
            <a:ext cx="13697133" cy="2649828"/>
          </a:xfrm>
          <a:prstGeom prst="rect">
            <a:avLst/>
          </a:prstGeom>
          <a:noFill/>
          <a:ln>
            <a:noFill/>
          </a:ln>
        </p:spPr>
        <p:txBody>
          <a:bodyPr anchorCtr="0" anchor="t" bIns="0" lIns="0" spcFirstLastPara="1" rIns="0" wrap="square" tIns="0">
            <a:spAutoFit/>
          </a:bodyPr>
          <a:lstStyle/>
          <a:p>
            <a:pPr indent="0" lvl="0" marL="0" marR="0" rtl="0" algn="ctr">
              <a:lnSpc>
                <a:spcPct val="145812"/>
              </a:lnSpc>
              <a:spcBef>
                <a:spcPts val="0"/>
              </a:spcBef>
              <a:spcAft>
                <a:spcPts val="0"/>
              </a:spcAft>
              <a:buNone/>
            </a:pPr>
            <a:r>
              <a:rPr b="1" i="0" lang="en-CA" sz="4800" u="none" strike="noStrike">
                <a:solidFill>
                  <a:schemeClr val="dk1"/>
                </a:solidFill>
                <a:latin typeface="Avenir"/>
                <a:ea typeface="Avenir"/>
                <a:cs typeface="Avenir"/>
                <a:sym typeface="Avenir"/>
              </a:rPr>
              <a:t>Une victime d’exploitation sexuelle peut présenter les signes de violence physique suivants…</a:t>
            </a:r>
            <a:endParaRPr/>
          </a:p>
        </p:txBody>
      </p:sp>
      <p:sp>
        <p:nvSpPr>
          <p:cNvPr id="497" name="Google Shape;497;p34"/>
          <p:cNvSpPr txBox="1"/>
          <p:nvPr/>
        </p:nvSpPr>
        <p:spPr>
          <a:xfrm>
            <a:off x="3505200" y="4076700"/>
            <a:ext cx="13337085" cy="4308872"/>
          </a:xfrm>
          <a:prstGeom prst="rect">
            <a:avLst/>
          </a:prstGeom>
          <a:noFill/>
          <a:ln>
            <a:noFill/>
          </a:ln>
        </p:spPr>
        <p:txBody>
          <a:bodyPr anchorCtr="0" anchor="t" bIns="0" lIns="0" spcFirstLastPara="1" rIns="0" wrap="square" tIns="0">
            <a:spAutoFit/>
          </a:bodyPr>
          <a:lstStyle/>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Des ecchymoses, des coupures et des fractures inexpliquées</a:t>
            </a:r>
            <a:endParaRPr b="0" i="0" sz="2800" u="none" strike="noStrike">
              <a:solidFill>
                <a:srgbClr val="F0F0F0"/>
              </a:solidFill>
              <a:latin typeface="Avenir"/>
              <a:ea typeface="Avenir"/>
              <a:cs typeface="Avenir"/>
              <a:sym typeface="Aveni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Un œil ou des yeux au beurre  noir</a:t>
            </a: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Des symboles tatoués ou  marqués par brûlure, comme des noms, au cou, aux poignets ou au bas du dos</a:t>
            </a: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Des brûlures de cigarette sur le corps</a:t>
            </a:r>
            <a:endParaRPr/>
          </a:p>
          <a:p>
            <a:pPr indent="0" lvl="0" marL="0" marR="0" rtl="0" algn="l">
              <a:spcBef>
                <a:spcPts val="0"/>
              </a:spcBef>
              <a:spcAft>
                <a:spcPts val="0"/>
              </a:spcAft>
              <a:buNone/>
            </a:pPr>
            <a:r>
              <a:t/>
            </a:r>
            <a:endParaRPr b="0" i="0" sz="2800" u="none" strike="noStrike">
              <a:solidFill>
                <a:srgbClr val="F0F0F0"/>
              </a:solidFill>
              <a:latin typeface="Avenir"/>
              <a:ea typeface="Avenir"/>
              <a:cs typeface="Avenir"/>
              <a:sym typeface="Avenir"/>
            </a:endParaRPr>
          </a:p>
          <a:p>
            <a:pPr indent="-177800" lvl="0" marL="0" marR="0" rtl="0" algn="l">
              <a:spcBef>
                <a:spcPts val="0"/>
              </a:spcBef>
              <a:spcAft>
                <a:spcPts val="0"/>
              </a:spcAft>
              <a:buClr>
                <a:srgbClr val="F0F0F0"/>
              </a:buClr>
              <a:buSzPts val="2800"/>
              <a:buFont typeface="Arial"/>
              <a:buChar char="•"/>
            </a:pPr>
            <a:r>
              <a:rPr b="0" i="0" lang="en-CA" sz="2800" u="none" strike="noStrike">
                <a:solidFill>
                  <a:srgbClr val="F0F0F0"/>
                </a:solidFill>
                <a:latin typeface="Avenir"/>
                <a:ea typeface="Avenir"/>
                <a:cs typeface="Avenir"/>
                <a:sym typeface="Avenir"/>
              </a:rPr>
              <a:t>Des cicatrices physiques, des éraflures ou des égratignures.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grpSp>
        <p:nvGrpSpPr>
          <p:cNvPr id="503" name="Google Shape;503;p35"/>
          <p:cNvGrpSpPr/>
          <p:nvPr/>
        </p:nvGrpSpPr>
        <p:grpSpPr>
          <a:xfrm>
            <a:off x="0" y="-144661"/>
            <a:ext cx="5782235" cy="10431661"/>
            <a:chOff x="0" y="-38100"/>
            <a:chExt cx="1522893" cy="2747433"/>
          </a:xfrm>
        </p:grpSpPr>
        <p:sp>
          <p:nvSpPr>
            <p:cNvPr id="504" name="Google Shape;504;p35"/>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5" name="Google Shape;505;p35"/>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506" name="Google Shape;506;p35"/>
          <p:cNvGrpSpPr/>
          <p:nvPr/>
        </p:nvGrpSpPr>
        <p:grpSpPr>
          <a:xfrm>
            <a:off x="5782235" y="-144661"/>
            <a:ext cx="12685059" cy="10431661"/>
            <a:chOff x="0" y="-38100"/>
            <a:chExt cx="3340921" cy="2747433"/>
          </a:xfrm>
        </p:grpSpPr>
        <p:sp>
          <p:nvSpPr>
            <p:cNvPr id="507" name="Google Shape;507;p35"/>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8" name="Google Shape;508;p35"/>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509" name="Google Shape;509;p35"/>
          <p:cNvSpPr txBox="1"/>
          <p:nvPr/>
        </p:nvSpPr>
        <p:spPr>
          <a:xfrm>
            <a:off x="697052" y="838200"/>
            <a:ext cx="4753535" cy="2656368"/>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CA" sz="4999">
                <a:solidFill>
                  <a:srgbClr val="1C1C1C"/>
                </a:solidFill>
                <a:latin typeface="Avenir"/>
                <a:ea typeface="Avenir"/>
                <a:cs typeface="Avenir"/>
                <a:sym typeface="Avenir"/>
              </a:rPr>
              <a:t>Avoir des conversations difficiles</a:t>
            </a:r>
            <a:endParaRPr b="1" sz="4999">
              <a:solidFill>
                <a:srgbClr val="1C1C1C"/>
              </a:solidFill>
              <a:latin typeface="Avenir"/>
              <a:ea typeface="Avenir"/>
              <a:cs typeface="Avenir"/>
              <a:sym typeface="Avenir"/>
            </a:endParaRPr>
          </a:p>
        </p:txBody>
      </p:sp>
      <p:sp>
        <p:nvSpPr>
          <p:cNvPr id="510" name="Google Shape;510;p35"/>
          <p:cNvSpPr txBox="1"/>
          <p:nvPr/>
        </p:nvSpPr>
        <p:spPr>
          <a:xfrm>
            <a:off x="7162800" y="1847644"/>
            <a:ext cx="9195503" cy="4979568"/>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CA" sz="3500">
                <a:solidFill>
                  <a:srgbClr val="1C1C1C"/>
                </a:solidFill>
                <a:latin typeface="Avenir"/>
                <a:ea typeface="Avenir"/>
                <a:cs typeface="Avenir"/>
                <a:sym typeface="Avenir"/>
              </a:rPr>
              <a:t>Qu’est-ce qui pourrait rendre difficile le fait de parler à un ami ou une amie pour lequel ou laquelle tu crains qu’il ou elle présente des signes ou des indices d’exploitation sexuelle?</a:t>
            </a:r>
            <a:endParaRPr/>
          </a:p>
          <a:p>
            <a:pPr indent="0" lvl="0" marL="0" marR="0" rtl="0" algn="l">
              <a:lnSpc>
                <a:spcPct val="160000"/>
              </a:lnSpc>
              <a:spcBef>
                <a:spcPts val="0"/>
              </a:spcBef>
              <a:spcAft>
                <a:spcPts val="0"/>
              </a:spcAft>
              <a:buNone/>
            </a:pPr>
            <a:r>
              <a:t/>
            </a:r>
            <a:endParaRPr sz="3500">
              <a:solidFill>
                <a:srgbClr val="1C1C1C"/>
              </a:solidFill>
              <a:latin typeface="Avenir"/>
              <a:ea typeface="Avenir"/>
              <a:cs typeface="Avenir"/>
              <a:sym typeface="Avenir"/>
            </a:endParaRPr>
          </a:p>
          <a:p>
            <a:pPr indent="0" lvl="0" marL="0" marR="0" rtl="0" algn="l">
              <a:lnSpc>
                <a:spcPct val="160000"/>
              </a:lnSpc>
              <a:spcBef>
                <a:spcPts val="0"/>
              </a:spcBef>
              <a:spcAft>
                <a:spcPts val="0"/>
              </a:spcAft>
              <a:buNone/>
            </a:pPr>
            <a:r>
              <a:rPr lang="en-CA" sz="3500">
                <a:solidFill>
                  <a:srgbClr val="1C1C1C"/>
                </a:solidFill>
                <a:latin typeface="Avenir"/>
                <a:ea typeface="Avenir"/>
                <a:cs typeface="Avenir"/>
                <a:sym typeface="Avenir"/>
              </a:rPr>
              <a:t>Que pourrais-tu faire pour qu’il soit moins difficile de parler à ton ami ou amie?</a:t>
            </a:r>
            <a:endParaRPr/>
          </a:p>
        </p:txBody>
      </p:sp>
      <p:pic>
        <p:nvPicPr>
          <p:cNvPr id="511" name="Google Shape;511;p35"/>
          <p:cNvPicPr preferRelativeResize="0"/>
          <p:nvPr/>
        </p:nvPicPr>
        <p:blipFill rotWithShape="1">
          <a:blip r:embed="rId3">
            <a:alphaModFix/>
          </a:blip>
          <a:srcRect b="0" l="0" r="0" t="0"/>
          <a:stretch/>
        </p:blipFill>
        <p:spPr>
          <a:xfrm>
            <a:off x="547968" y="4337428"/>
            <a:ext cx="4696932" cy="469693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grpSp>
        <p:nvGrpSpPr>
          <p:cNvPr id="517" name="Google Shape;517;p36"/>
          <p:cNvGrpSpPr/>
          <p:nvPr/>
        </p:nvGrpSpPr>
        <p:grpSpPr>
          <a:xfrm>
            <a:off x="0" y="-144661"/>
            <a:ext cx="5782235" cy="10431661"/>
            <a:chOff x="0" y="-38100"/>
            <a:chExt cx="1522893" cy="2747433"/>
          </a:xfrm>
        </p:grpSpPr>
        <p:sp>
          <p:nvSpPr>
            <p:cNvPr id="518" name="Google Shape;518;p36"/>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9" name="Google Shape;519;p36"/>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520" name="Google Shape;520;p36"/>
          <p:cNvGrpSpPr/>
          <p:nvPr/>
        </p:nvGrpSpPr>
        <p:grpSpPr>
          <a:xfrm>
            <a:off x="5782235" y="-144661"/>
            <a:ext cx="12685059" cy="10431661"/>
            <a:chOff x="0" y="-38100"/>
            <a:chExt cx="3340921" cy="2747433"/>
          </a:xfrm>
        </p:grpSpPr>
        <p:sp>
          <p:nvSpPr>
            <p:cNvPr id="521" name="Google Shape;521;p36"/>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2" name="Google Shape;522;p36"/>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523" name="Google Shape;523;p36"/>
          <p:cNvSpPr txBox="1"/>
          <p:nvPr/>
        </p:nvSpPr>
        <p:spPr>
          <a:xfrm>
            <a:off x="697052" y="838200"/>
            <a:ext cx="4753535" cy="2656368"/>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CA" sz="4999">
                <a:solidFill>
                  <a:srgbClr val="1C1C1C"/>
                </a:solidFill>
                <a:latin typeface="Avenir"/>
                <a:ea typeface="Avenir"/>
                <a:cs typeface="Avenir"/>
                <a:sym typeface="Avenir"/>
              </a:rPr>
              <a:t>Avoir des conversations difficiles</a:t>
            </a:r>
            <a:endParaRPr b="1" sz="4999">
              <a:solidFill>
                <a:srgbClr val="1C1C1C"/>
              </a:solidFill>
              <a:latin typeface="Avenir"/>
              <a:ea typeface="Avenir"/>
              <a:cs typeface="Avenir"/>
              <a:sym typeface="Avenir"/>
            </a:endParaRPr>
          </a:p>
        </p:txBody>
      </p:sp>
      <p:sp>
        <p:nvSpPr>
          <p:cNvPr id="524" name="Google Shape;524;p36"/>
          <p:cNvSpPr txBox="1"/>
          <p:nvPr/>
        </p:nvSpPr>
        <p:spPr>
          <a:xfrm>
            <a:off x="7057464" y="1576498"/>
            <a:ext cx="10134600" cy="7134004"/>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CA" sz="3500">
                <a:solidFill>
                  <a:srgbClr val="1C1C1C"/>
                </a:solidFill>
                <a:latin typeface="Avenir"/>
                <a:ea typeface="Avenir"/>
                <a:cs typeface="Avenir"/>
                <a:sym typeface="Avenir"/>
              </a:rPr>
              <a:t>Stratégies que je peux utiliser...</a:t>
            </a:r>
            <a:endParaRPr/>
          </a:p>
          <a:p>
            <a:pPr indent="0" lvl="0" marL="0" marR="0" rtl="0" algn="l">
              <a:lnSpc>
                <a:spcPct val="160000"/>
              </a:lnSpc>
              <a:spcBef>
                <a:spcPts val="0"/>
              </a:spcBef>
              <a:spcAft>
                <a:spcPts val="0"/>
              </a:spcAft>
              <a:buNone/>
            </a:pPr>
            <a:r>
              <a:t/>
            </a:r>
            <a:endParaRPr sz="3500">
              <a:solidFill>
                <a:srgbClr val="1C1C1C"/>
              </a:solidFill>
              <a:latin typeface="Avenir"/>
              <a:ea typeface="Avenir"/>
              <a:cs typeface="Avenir"/>
              <a:sym typeface="Avenir"/>
            </a:endParaRPr>
          </a:p>
          <a:p>
            <a:pPr indent="-846138" lvl="0" marL="1247775" marR="0" rtl="0" algn="l">
              <a:lnSpc>
                <a:spcPct val="160000"/>
              </a:lnSpc>
              <a:spcBef>
                <a:spcPts val="0"/>
              </a:spcBef>
              <a:spcAft>
                <a:spcPts val="0"/>
              </a:spcAft>
              <a:buClr>
                <a:srgbClr val="1C1C1C"/>
              </a:buClr>
              <a:buSzPts val="3500"/>
              <a:buFont typeface="Noto Sans Symbols"/>
              <a:buChar char="❑"/>
            </a:pPr>
            <a:r>
              <a:rPr lang="en-CA" sz="3500">
                <a:solidFill>
                  <a:srgbClr val="1C1C1C"/>
                </a:solidFill>
                <a:latin typeface="Avenir"/>
                <a:ea typeface="Avenir"/>
                <a:cs typeface="Avenir"/>
                <a:sym typeface="Avenir"/>
              </a:rPr>
              <a:t>Écouter sans jugement</a:t>
            </a:r>
            <a:endParaRPr sz="3500">
              <a:solidFill>
                <a:srgbClr val="1C1C1C"/>
              </a:solidFill>
              <a:latin typeface="Avenir"/>
              <a:ea typeface="Avenir"/>
              <a:cs typeface="Avenir"/>
              <a:sym typeface="Avenir"/>
            </a:endParaRPr>
          </a:p>
          <a:p>
            <a:pPr indent="-846138" lvl="0" marL="1247775" marR="0" rtl="0" algn="l">
              <a:lnSpc>
                <a:spcPct val="160000"/>
              </a:lnSpc>
              <a:spcBef>
                <a:spcPts val="0"/>
              </a:spcBef>
              <a:spcAft>
                <a:spcPts val="0"/>
              </a:spcAft>
              <a:buClr>
                <a:srgbClr val="1C1C1C"/>
              </a:buClr>
              <a:buSzPts val="3500"/>
              <a:buFont typeface="Noto Sans Symbols"/>
              <a:buChar char="❑"/>
            </a:pPr>
            <a:r>
              <a:rPr lang="en-CA" sz="3500">
                <a:solidFill>
                  <a:srgbClr val="1C1C1C"/>
                </a:solidFill>
                <a:latin typeface="Avenir"/>
                <a:ea typeface="Avenir"/>
                <a:cs typeface="Avenir"/>
                <a:sym typeface="Avenir"/>
              </a:rPr>
              <a:t>Ne pas blâmer la personne pour ce qu’elle vit</a:t>
            </a:r>
            <a:endParaRPr/>
          </a:p>
          <a:p>
            <a:pPr indent="-846138" lvl="0" marL="1247775" marR="0" rtl="0" algn="l">
              <a:lnSpc>
                <a:spcPct val="160000"/>
              </a:lnSpc>
              <a:spcBef>
                <a:spcPts val="0"/>
              </a:spcBef>
              <a:spcAft>
                <a:spcPts val="0"/>
              </a:spcAft>
              <a:buClr>
                <a:srgbClr val="1C1C1C"/>
              </a:buClr>
              <a:buSzPts val="3500"/>
              <a:buFont typeface="Noto Sans Symbols"/>
              <a:buChar char="❑"/>
            </a:pPr>
            <a:r>
              <a:rPr lang="en-CA" sz="3500">
                <a:solidFill>
                  <a:srgbClr val="1C1C1C"/>
                </a:solidFill>
                <a:latin typeface="Avenir"/>
                <a:ea typeface="Avenir"/>
                <a:cs typeface="Avenir"/>
                <a:sym typeface="Avenir"/>
              </a:rPr>
              <a:t>Avoir un langage corporel bienveillant</a:t>
            </a:r>
            <a:endParaRPr sz="3500">
              <a:solidFill>
                <a:srgbClr val="1C1C1C"/>
              </a:solidFill>
              <a:latin typeface="Avenir"/>
              <a:ea typeface="Avenir"/>
              <a:cs typeface="Avenir"/>
              <a:sym typeface="Avenir"/>
            </a:endParaRPr>
          </a:p>
          <a:p>
            <a:pPr indent="-846138" lvl="0" marL="1247775" marR="0" rtl="0" algn="l">
              <a:lnSpc>
                <a:spcPct val="160000"/>
              </a:lnSpc>
              <a:spcBef>
                <a:spcPts val="0"/>
              </a:spcBef>
              <a:spcAft>
                <a:spcPts val="0"/>
              </a:spcAft>
              <a:buClr>
                <a:srgbClr val="1C1C1C"/>
              </a:buClr>
              <a:buSzPts val="3500"/>
              <a:buFont typeface="Noto Sans Symbols"/>
              <a:buChar char="❑"/>
            </a:pPr>
            <a:r>
              <a:rPr lang="en-CA" sz="3500">
                <a:solidFill>
                  <a:srgbClr val="1C1C1C"/>
                </a:solidFill>
                <a:latin typeface="Avenir"/>
                <a:ea typeface="Avenir"/>
                <a:cs typeface="Avenir"/>
                <a:sym typeface="Avenir"/>
              </a:rPr>
              <a:t>Reprendre leur langage (EX: « petit ami »)</a:t>
            </a:r>
            <a:endParaRPr/>
          </a:p>
          <a:p>
            <a:pPr indent="-846138" lvl="0" marL="1247775" marR="0" rtl="0" algn="l">
              <a:lnSpc>
                <a:spcPct val="160000"/>
              </a:lnSpc>
              <a:spcBef>
                <a:spcPts val="0"/>
              </a:spcBef>
              <a:spcAft>
                <a:spcPts val="0"/>
              </a:spcAft>
              <a:buClr>
                <a:srgbClr val="1C1C1C"/>
              </a:buClr>
              <a:buSzPts val="3500"/>
              <a:buFont typeface="Noto Sans Symbols"/>
              <a:buChar char="❑"/>
            </a:pPr>
            <a:r>
              <a:rPr lang="en-CA" sz="3500">
                <a:solidFill>
                  <a:srgbClr val="1C1C1C"/>
                </a:solidFill>
                <a:latin typeface="Avenir"/>
                <a:ea typeface="Avenir"/>
                <a:cs typeface="Avenir"/>
                <a:sym typeface="Avenir"/>
              </a:rPr>
              <a:t>Laisser la personne guider la conversation</a:t>
            </a:r>
            <a:endParaRPr/>
          </a:p>
          <a:p>
            <a:pPr indent="-846138" lvl="0" marL="1247775" marR="0" rtl="0" algn="l">
              <a:lnSpc>
                <a:spcPct val="160000"/>
              </a:lnSpc>
              <a:spcBef>
                <a:spcPts val="0"/>
              </a:spcBef>
              <a:spcAft>
                <a:spcPts val="0"/>
              </a:spcAft>
              <a:buClr>
                <a:srgbClr val="1C1C1C"/>
              </a:buClr>
              <a:buSzPts val="3500"/>
              <a:buFont typeface="Noto Sans Symbols"/>
              <a:buChar char="❑"/>
            </a:pPr>
            <a:r>
              <a:rPr lang="en-CA" sz="3500">
                <a:solidFill>
                  <a:srgbClr val="1C1C1C"/>
                </a:solidFill>
                <a:latin typeface="Avenir"/>
                <a:ea typeface="Avenir"/>
                <a:cs typeface="Avenir"/>
                <a:sym typeface="Avenir"/>
              </a:rPr>
              <a:t>Éviter les promesses que l’on ne peut pas tenir</a:t>
            </a:r>
            <a:endParaRPr sz="3500">
              <a:solidFill>
                <a:srgbClr val="1C1C1C"/>
              </a:solidFill>
              <a:latin typeface="Avenir"/>
              <a:ea typeface="Avenir"/>
              <a:cs typeface="Avenir"/>
              <a:sym typeface="Avenir"/>
            </a:endParaRPr>
          </a:p>
        </p:txBody>
      </p:sp>
      <p:pic>
        <p:nvPicPr>
          <p:cNvPr id="525" name="Google Shape;525;p36"/>
          <p:cNvPicPr preferRelativeResize="0"/>
          <p:nvPr/>
        </p:nvPicPr>
        <p:blipFill rotWithShape="1">
          <a:blip r:embed="rId3">
            <a:alphaModFix/>
          </a:blip>
          <a:srcRect b="0" l="0" r="0" t="0"/>
          <a:stretch/>
        </p:blipFill>
        <p:spPr>
          <a:xfrm>
            <a:off x="547968" y="4337428"/>
            <a:ext cx="4696932" cy="46969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grpSp>
        <p:nvGrpSpPr>
          <p:cNvPr id="531" name="Google Shape;531;p37"/>
          <p:cNvGrpSpPr/>
          <p:nvPr/>
        </p:nvGrpSpPr>
        <p:grpSpPr>
          <a:xfrm>
            <a:off x="0" y="-144661"/>
            <a:ext cx="634634" cy="10431661"/>
            <a:chOff x="0" y="-38100"/>
            <a:chExt cx="167146" cy="2747433"/>
          </a:xfrm>
        </p:grpSpPr>
        <p:sp>
          <p:nvSpPr>
            <p:cNvPr id="532" name="Google Shape;532;p37"/>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3" name="Google Shape;533;p37"/>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534" name="Google Shape;534;p37"/>
          <p:cNvGrpSpPr/>
          <p:nvPr/>
        </p:nvGrpSpPr>
        <p:grpSpPr>
          <a:xfrm>
            <a:off x="634634" y="-144661"/>
            <a:ext cx="17832660" cy="10431661"/>
            <a:chOff x="0" y="-38100"/>
            <a:chExt cx="4696668" cy="2747433"/>
          </a:xfrm>
        </p:grpSpPr>
        <p:sp>
          <p:nvSpPr>
            <p:cNvPr id="535" name="Google Shape;535;p37"/>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6" name="Google Shape;536;p37"/>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537" name="Google Shape;537;p37"/>
          <p:cNvSpPr/>
          <p:nvPr/>
        </p:nvSpPr>
        <p:spPr>
          <a:xfrm>
            <a:off x="634634" y="0"/>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8" name="Google Shape;538;p37"/>
          <p:cNvSpPr txBox="1"/>
          <p:nvPr/>
        </p:nvSpPr>
        <p:spPr>
          <a:xfrm>
            <a:off x="4876352" y="624998"/>
            <a:ext cx="9349224" cy="86100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Qui peut m’aider?</a:t>
            </a:r>
            <a:endParaRPr/>
          </a:p>
        </p:txBody>
      </p:sp>
      <p:sp>
        <p:nvSpPr>
          <p:cNvPr id="539" name="Google Shape;539;p37"/>
          <p:cNvSpPr txBox="1"/>
          <p:nvPr/>
        </p:nvSpPr>
        <p:spPr>
          <a:xfrm>
            <a:off x="1665885" y="3064865"/>
            <a:ext cx="6928240" cy="4979568"/>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lang="en-CA" sz="3500">
                <a:solidFill>
                  <a:srgbClr val="1C1C1C"/>
                </a:solidFill>
                <a:latin typeface="Avenir"/>
                <a:ea typeface="Avenir"/>
                <a:cs typeface="Avenir"/>
                <a:sym typeface="Avenir"/>
              </a:rPr>
              <a:t>À l’école : </a:t>
            </a:r>
            <a:r>
              <a:rPr lang="en-CA" sz="3500">
                <a:solidFill>
                  <a:srgbClr val="1C1C1C"/>
                </a:solidFill>
                <a:latin typeface="Avenir"/>
                <a:ea typeface="Avenir"/>
                <a:cs typeface="Avenir"/>
                <a:sym typeface="Avenir"/>
              </a:rPr>
              <a:t>Qui peut aider et comment pourrait-il aider?</a:t>
            </a:r>
            <a:endParaRPr/>
          </a:p>
          <a:p>
            <a:pPr indent="0" lvl="0" marL="0" marR="0" rtl="0" algn="l">
              <a:lnSpc>
                <a:spcPct val="160000"/>
              </a:lnSpc>
              <a:spcBef>
                <a:spcPts val="0"/>
              </a:spcBef>
              <a:spcAft>
                <a:spcPts val="0"/>
              </a:spcAft>
              <a:buNone/>
            </a:pPr>
            <a:r>
              <a:t/>
            </a:r>
            <a:endParaRPr sz="3500">
              <a:solidFill>
                <a:srgbClr val="1C1C1C"/>
              </a:solidFill>
              <a:latin typeface="Avenir"/>
              <a:ea typeface="Avenir"/>
              <a:cs typeface="Avenir"/>
              <a:sym typeface="Avenir"/>
            </a:endParaRPr>
          </a:p>
          <a:p>
            <a:pPr indent="0" lvl="0" marL="0" marR="0" rtl="0" algn="l">
              <a:lnSpc>
                <a:spcPct val="160000"/>
              </a:lnSpc>
              <a:spcBef>
                <a:spcPts val="0"/>
              </a:spcBef>
              <a:spcAft>
                <a:spcPts val="0"/>
              </a:spcAft>
              <a:buNone/>
            </a:pPr>
            <a:r>
              <a:rPr b="1" lang="en-CA" sz="3500">
                <a:solidFill>
                  <a:srgbClr val="1C1C1C"/>
                </a:solidFill>
                <a:latin typeface="Avenir"/>
                <a:ea typeface="Avenir"/>
                <a:cs typeface="Avenir"/>
                <a:sym typeface="Avenir"/>
              </a:rPr>
              <a:t>Dans ta communauté : </a:t>
            </a:r>
            <a:r>
              <a:rPr lang="en-CA" sz="3500">
                <a:solidFill>
                  <a:srgbClr val="1C1C1C"/>
                </a:solidFill>
                <a:latin typeface="Avenir"/>
                <a:ea typeface="Avenir"/>
                <a:cs typeface="Avenir"/>
                <a:sym typeface="Avenir"/>
              </a:rPr>
              <a:t>Quels sont les ressources et les services qui fournissent un soutien pour mettre fin à la traite des personnes?</a:t>
            </a:r>
            <a:endParaRPr/>
          </a:p>
        </p:txBody>
      </p:sp>
      <p:sp>
        <p:nvSpPr>
          <p:cNvPr id="540" name="Google Shape;540;p37"/>
          <p:cNvSpPr txBox="1"/>
          <p:nvPr/>
        </p:nvSpPr>
        <p:spPr>
          <a:xfrm>
            <a:off x="9657275" y="2111001"/>
            <a:ext cx="7871820" cy="7134004"/>
          </a:xfrm>
          <a:prstGeom prst="rect">
            <a:avLst/>
          </a:prstGeom>
          <a:solidFill>
            <a:srgbClr val="C9A28F"/>
          </a:solidFill>
          <a:ln>
            <a:noFill/>
          </a:ln>
        </p:spPr>
        <p:txBody>
          <a:bodyPr anchorCtr="0" anchor="ctr" bIns="0" lIns="0" spcFirstLastPara="1" rIns="0" wrap="square" tIns="0">
            <a:spAutoFit/>
          </a:bodyPr>
          <a:lstStyle/>
          <a:p>
            <a:pPr indent="0" lvl="0" marL="508000" marR="0" rtl="0" algn="l">
              <a:lnSpc>
                <a:spcPct val="160000"/>
              </a:lnSpc>
              <a:spcBef>
                <a:spcPts val="0"/>
              </a:spcBef>
              <a:spcAft>
                <a:spcPts val="0"/>
              </a:spcAft>
              <a:buNone/>
            </a:pPr>
            <a:r>
              <a:rPr b="1" lang="en-CA" sz="3500">
                <a:solidFill>
                  <a:srgbClr val="1C1C1C"/>
                </a:solidFill>
                <a:latin typeface="Avenir"/>
                <a:ea typeface="Avenir"/>
                <a:cs typeface="Avenir"/>
                <a:sym typeface="Avenir"/>
              </a:rPr>
              <a:t>Important à retenir :</a:t>
            </a:r>
            <a:endParaRPr/>
          </a:p>
          <a:p>
            <a:pPr indent="0" lvl="0" marL="508000" marR="0" rtl="0" algn="l">
              <a:lnSpc>
                <a:spcPct val="160000"/>
              </a:lnSpc>
              <a:spcBef>
                <a:spcPts val="0"/>
              </a:spcBef>
              <a:spcAft>
                <a:spcPts val="0"/>
              </a:spcAft>
              <a:buNone/>
            </a:pPr>
            <a:r>
              <a:rPr b="1" lang="en-CA" sz="3500">
                <a:solidFill>
                  <a:srgbClr val="1C1C1C"/>
                </a:solidFill>
                <a:latin typeface="Avenir"/>
                <a:ea typeface="Avenir"/>
                <a:cs typeface="Avenir"/>
                <a:sym typeface="Avenir"/>
              </a:rPr>
              <a:t>Ne promets pas le « secret ». Parle plutôt de la meilleure façon d’impliquer un(des) adulte(s) qui pourrait(ent) vous aider dans cette situation.</a:t>
            </a:r>
            <a:endParaRPr/>
          </a:p>
          <a:p>
            <a:pPr indent="0" lvl="0" marL="508000" marR="0" rtl="0" algn="l">
              <a:lnSpc>
                <a:spcPct val="160000"/>
              </a:lnSpc>
              <a:spcBef>
                <a:spcPts val="0"/>
              </a:spcBef>
              <a:spcAft>
                <a:spcPts val="0"/>
              </a:spcAft>
              <a:buNone/>
            </a:pPr>
            <a:r>
              <a:t/>
            </a:r>
            <a:endParaRPr b="1" sz="3500">
              <a:solidFill>
                <a:srgbClr val="1C1C1C"/>
              </a:solidFill>
              <a:latin typeface="Avenir"/>
              <a:ea typeface="Avenir"/>
              <a:cs typeface="Avenir"/>
              <a:sym typeface="Avenir"/>
            </a:endParaRPr>
          </a:p>
          <a:p>
            <a:pPr indent="0" lvl="0" marL="508000" marR="0" rtl="0" algn="l">
              <a:lnSpc>
                <a:spcPct val="160000"/>
              </a:lnSpc>
              <a:spcBef>
                <a:spcPts val="0"/>
              </a:spcBef>
              <a:spcAft>
                <a:spcPts val="0"/>
              </a:spcAft>
              <a:buNone/>
            </a:pPr>
            <a:r>
              <a:rPr b="1" lang="en-CA" sz="3500">
                <a:solidFill>
                  <a:srgbClr val="1C1C1C"/>
                </a:solidFill>
                <a:latin typeface="Avenir"/>
                <a:ea typeface="Avenir"/>
                <a:cs typeface="Avenir"/>
                <a:sym typeface="Avenir"/>
              </a:rPr>
              <a:t>Renseigne-toi sur les ressources et les services communautaires qui peuvent vous aider davantage.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grpSp>
        <p:nvGrpSpPr>
          <p:cNvPr id="545" name="Google Shape;545;p38"/>
          <p:cNvGrpSpPr/>
          <p:nvPr/>
        </p:nvGrpSpPr>
        <p:grpSpPr>
          <a:xfrm>
            <a:off x="-239425" y="-167477"/>
            <a:ext cx="18706719" cy="10431661"/>
            <a:chOff x="0" y="-38100"/>
            <a:chExt cx="4926873" cy="2747433"/>
          </a:xfrm>
        </p:grpSpPr>
        <p:sp>
          <p:nvSpPr>
            <p:cNvPr id="546" name="Google Shape;546;p38"/>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7" name="Google Shape;547;p38"/>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548" name="Google Shape;548;p38"/>
          <p:cNvSpPr/>
          <p:nvPr/>
        </p:nvSpPr>
        <p:spPr>
          <a:xfrm>
            <a:off x="-239425" y="9375126"/>
            <a:ext cx="19420015" cy="902349"/>
          </a:xfrm>
          <a:custGeom>
            <a:rect b="b" l="l" r="r" t="t"/>
            <a:pathLst>
              <a:path extrusionOk="0" h="902349" w="19420015">
                <a:moveTo>
                  <a:pt x="0" y="0"/>
                </a:moveTo>
                <a:lnTo>
                  <a:pt x="19420015" y="0"/>
                </a:lnTo>
                <a:lnTo>
                  <a:pt x="19420015" y="902349"/>
                </a:lnTo>
                <a:lnTo>
                  <a:pt x="0" y="902349"/>
                </a:lnTo>
                <a:lnTo>
                  <a:pt x="0" y="0"/>
                </a:lnTo>
                <a:close/>
              </a:path>
            </a:pathLst>
          </a:custGeom>
          <a:blipFill rotWithShape="1">
            <a:blip r:embed="rId3">
              <a:alphaModFix/>
            </a:blip>
            <a:stretch>
              <a:fillRect b="-27034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9" name="Google Shape;549;p38"/>
          <p:cNvSpPr txBox="1"/>
          <p:nvPr/>
        </p:nvSpPr>
        <p:spPr>
          <a:xfrm>
            <a:off x="2624494" y="520327"/>
            <a:ext cx="13692176" cy="1758687"/>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Ressources auxquelles tu peux accéder de manière anonyme</a:t>
            </a:r>
            <a:endParaRPr/>
          </a:p>
        </p:txBody>
      </p:sp>
      <p:pic>
        <p:nvPicPr>
          <p:cNvPr id="550" name="Google Shape;550;p38"/>
          <p:cNvPicPr preferRelativeResize="0"/>
          <p:nvPr/>
        </p:nvPicPr>
        <p:blipFill rotWithShape="1">
          <a:blip r:embed="rId4">
            <a:alphaModFix/>
          </a:blip>
          <a:srcRect b="0" l="0" r="0" t="0"/>
          <a:stretch/>
        </p:blipFill>
        <p:spPr>
          <a:xfrm>
            <a:off x="533400" y="2730231"/>
            <a:ext cx="7200097" cy="6015271"/>
          </a:xfrm>
          <a:prstGeom prst="rect">
            <a:avLst/>
          </a:prstGeom>
          <a:noFill/>
          <a:ln>
            <a:noFill/>
          </a:ln>
        </p:spPr>
      </p:pic>
      <p:pic>
        <p:nvPicPr>
          <p:cNvPr id="551" name="Google Shape;551;p38"/>
          <p:cNvPicPr preferRelativeResize="0"/>
          <p:nvPr/>
        </p:nvPicPr>
        <p:blipFill rotWithShape="1">
          <a:blip r:embed="rId5">
            <a:alphaModFix/>
          </a:blip>
          <a:srcRect b="0" l="0" r="0" t="0"/>
          <a:stretch/>
        </p:blipFill>
        <p:spPr>
          <a:xfrm>
            <a:off x="7942360" y="2732740"/>
            <a:ext cx="4267200" cy="1103086"/>
          </a:xfrm>
          <a:prstGeom prst="rect">
            <a:avLst/>
          </a:prstGeom>
          <a:noFill/>
          <a:ln>
            <a:noFill/>
          </a:ln>
        </p:spPr>
      </p:pic>
      <p:pic>
        <p:nvPicPr>
          <p:cNvPr id="552" name="Google Shape;552;p38"/>
          <p:cNvPicPr preferRelativeResize="0"/>
          <p:nvPr/>
        </p:nvPicPr>
        <p:blipFill rotWithShape="1">
          <a:blip r:embed="rId6">
            <a:alphaModFix/>
          </a:blip>
          <a:srcRect b="0" l="0" r="0" t="0"/>
          <a:stretch/>
        </p:blipFill>
        <p:spPr>
          <a:xfrm>
            <a:off x="7942361" y="3924300"/>
            <a:ext cx="9829800" cy="4821202"/>
          </a:xfrm>
          <a:prstGeom prst="rect">
            <a:avLst/>
          </a:prstGeom>
          <a:noFill/>
          <a:ln>
            <a:noFill/>
          </a:ln>
        </p:spPr>
      </p:pic>
      <p:sp>
        <p:nvSpPr>
          <p:cNvPr id="553" name="Google Shape;553;p38"/>
          <p:cNvSpPr txBox="1"/>
          <p:nvPr/>
        </p:nvSpPr>
        <p:spPr>
          <a:xfrm>
            <a:off x="12606821" y="2593826"/>
            <a:ext cx="5105401" cy="203132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CA" sz="2400" u="sng" strike="noStrike">
                <a:solidFill>
                  <a:srgbClr val="C9A28F"/>
                </a:solidFill>
                <a:latin typeface="Avenir"/>
                <a:ea typeface="Avenir"/>
                <a:cs typeface="Avenir"/>
                <a:sym typeface="Avenir"/>
                <a:hlinkClick r:id="rId7">
                  <a:extLst>
                    <a:ext uri="{A12FA001-AC4F-418D-AE19-62706E023703}">
                      <ahyp:hlinkClr val="tx"/>
                    </a:ext>
                  </a:extLst>
                </a:hlinkClick>
              </a:rPr>
              <a:t>www.teljeunes.com</a:t>
            </a:r>
            <a:endParaRPr b="1" i="0" sz="2400" u="none" strike="noStrike">
              <a:solidFill>
                <a:srgbClr val="C9A28F"/>
              </a:solidFill>
              <a:latin typeface="Avenir"/>
              <a:ea typeface="Avenir"/>
              <a:cs typeface="Avenir"/>
              <a:sym typeface="Avenir"/>
            </a:endParaRPr>
          </a:p>
          <a:p>
            <a:pPr indent="0" lvl="0" marL="0" marR="0" rtl="0" algn="l">
              <a:lnSpc>
                <a:spcPct val="150000"/>
              </a:lnSpc>
              <a:spcBef>
                <a:spcPts val="0"/>
              </a:spcBef>
              <a:spcAft>
                <a:spcPts val="0"/>
              </a:spcAft>
              <a:buNone/>
            </a:pPr>
            <a:r>
              <a:rPr b="1" i="0" lang="en-CA" sz="2400" u="none" strike="noStrike">
                <a:solidFill>
                  <a:srgbClr val="000000"/>
                </a:solidFill>
                <a:latin typeface="Avenir"/>
                <a:ea typeface="Avenir"/>
                <a:cs typeface="Avenir"/>
                <a:sym typeface="Avenir"/>
              </a:rPr>
              <a:t>1-800-263-2266</a:t>
            </a:r>
            <a:endParaRPr/>
          </a:p>
          <a:p>
            <a:pPr indent="0" lvl="0" marL="0" marR="0" rtl="0" algn="l">
              <a:spcBef>
                <a:spcPts val="0"/>
              </a:spcBef>
              <a:spcAft>
                <a:spcPts val="0"/>
              </a:spcAft>
              <a:buNone/>
            </a:pPr>
            <a:br>
              <a:rPr lang="en-CA" sz="1800">
                <a:solidFill>
                  <a:schemeClr val="dk1"/>
                </a:solidFill>
                <a:latin typeface="Arial"/>
                <a:ea typeface="Arial"/>
                <a:cs typeface="Arial"/>
                <a:sym typeface="Arial"/>
              </a:rPr>
            </a:br>
            <a:br>
              <a:rPr lang="en-CA"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p39"/>
          <p:cNvGrpSpPr/>
          <p:nvPr/>
        </p:nvGrpSpPr>
        <p:grpSpPr>
          <a:xfrm>
            <a:off x="-239425" y="-167477"/>
            <a:ext cx="18706719" cy="10431661"/>
            <a:chOff x="0" y="-38100"/>
            <a:chExt cx="4926873" cy="2747433"/>
          </a:xfrm>
        </p:grpSpPr>
        <p:sp>
          <p:nvSpPr>
            <p:cNvPr id="559" name="Google Shape;559;p39"/>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0" name="Google Shape;560;p39"/>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561" name="Google Shape;561;p39"/>
          <p:cNvSpPr/>
          <p:nvPr/>
        </p:nvSpPr>
        <p:spPr>
          <a:xfrm>
            <a:off x="-239425" y="9375126"/>
            <a:ext cx="19420015" cy="902349"/>
          </a:xfrm>
          <a:custGeom>
            <a:rect b="b" l="l" r="r" t="t"/>
            <a:pathLst>
              <a:path extrusionOk="0" h="902349" w="19420015">
                <a:moveTo>
                  <a:pt x="0" y="0"/>
                </a:moveTo>
                <a:lnTo>
                  <a:pt x="19420015" y="0"/>
                </a:lnTo>
                <a:lnTo>
                  <a:pt x="19420015" y="902349"/>
                </a:lnTo>
                <a:lnTo>
                  <a:pt x="0" y="902349"/>
                </a:lnTo>
                <a:lnTo>
                  <a:pt x="0" y="0"/>
                </a:lnTo>
                <a:close/>
              </a:path>
            </a:pathLst>
          </a:custGeom>
          <a:blipFill rotWithShape="1">
            <a:blip r:embed="rId3">
              <a:alphaModFix/>
            </a:blip>
            <a:stretch>
              <a:fillRect b="-27034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2" name="Google Shape;562;p39"/>
          <p:cNvSpPr txBox="1"/>
          <p:nvPr/>
        </p:nvSpPr>
        <p:spPr>
          <a:xfrm>
            <a:off x="2624494" y="520327"/>
            <a:ext cx="13692176" cy="1758687"/>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Ressources auxquelles tu peux accéder de manière anonyme </a:t>
            </a:r>
            <a:endParaRPr/>
          </a:p>
        </p:txBody>
      </p:sp>
      <p:sp>
        <p:nvSpPr>
          <p:cNvPr id="563" name="Google Shape;563;p39"/>
          <p:cNvSpPr txBox="1"/>
          <p:nvPr/>
        </p:nvSpPr>
        <p:spPr>
          <a:xfrm>
            <a:off x="2209800" y="3359149"/>
            <a:ext cx="9372600" cy="461664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CA" sz="3200" strike="noStrike">
                <a:solidFill>
                  <a:srgbClr val="C9A28F"/>
                </a:solidFill>
                <a:latin typeface="Avenir"/>
                <a:ea typeface="Avenir"/>
                <a:cs typeface="Avenir"/>
                <a:sym typeface="Avenir"/>
              </a:rPr>
              <a:t>Jeunesse, J’écoute</a:t>
            </a:r>
            <a:endParaRPr b="1" i="0" sz="3200" strike="noStrike">
              <a:solidFill>
                <a:srgbClr val="C9A28F"/>
              </a:solidFill>
              <a:latin typeface="Avenir"/>
              <a:ea typeface="Avenir"/>
              <a:cs typeface="Avenir"/>
              <a:sym typeface="Avenir"/>
            </a:endParaRPr>
          </a:p>
          <a:p>
            <a:pPr indent="0" lvl="0" marL="0" marR="0" rtl="0" algn="l">
              <a:lnSpc>
                <a:spcPct val="150000"/>
              </a:lnSpc>
              <a:spcBef>
                <a:spcPts val="0"/>
              </a:spcBef>
              <a:spcAft>
                <a:spcPts val="0"/>
              </a:spcAft>
              <a:buNone/>
            </a:pPr>
            <a:r>
              <a:rPr b="1" i="0" lang="en-CA" sz="3200" strike="noStrike">
                <a:solidFill>
                  <a:srgbClr val="1C1C1C"/>
                </a:solidFill>
                <a:latin typeface="Avenir"/>
                <a:ea typeface="Avenir"/>
                <a:cs typeface="Avenir"/>
                <a:sym typeface="Avenir"/>
              </a:rPr>
              <a:t>Message texte : 686868</a:t>
            </a:r>
            <a:endParaRPr/>
          </a:p>
          <a:p>
            <a:pPr indent="0" lvl="0" marL="0" marR="0" rtl="0" algn="l">
              <a:lnSpc>
                <a:spcPct val="150000"/>
              </a:lnSpc>
              <a:spcBef>
                <a:spcPts val="0"/>
              </a:spcBef>
              <a:spcAft>
                <a:spcPts val="0"/>
              </a:spcAft>
              <a:buNone/>
            </a:pPr>
            <a:r>
              <a:rPr b="1" i="0" lang="en-CA" sz="3200" strike="noStrike">
                <a:solidFill>
                  <a:srgbClr val="1C1C1C"/>
                </a:solidFill>
                <a:latin typeface="Avenir"/>
                <a:ea typeface="Avenir"/>
                <a:cs typeface="Avenir"/>
                <a:sym typeface="Avenir"/>
              </a:rPr>
              <a:t>Téléphone : 1-800-668-6868</a:t>
            </a:r>
            <a:endParaRPr/>
          </a:p>
          <a:p>
            <a:pPr indent="0" lvl="0" marL="0" marR="0" rtl="0" algn="l">
              <a:lnSpc>
                <a:spcPct val="150000"/>
              </a:lnSpc>
              <a:spcBef>
                <a:spcPts val="0"/>
              </a:spcBef>
              <a:spcAft>
                <a:spcPts val="0"/>
              </a:spcAft>
              <a:buNone/>
            </a:pPr>
            <a:r>
              <a:rPr b="1" i="0" lang="en-CA" sz="3200" strike="noStrike">
                <a:solidFill>
                  <a:srgbClr val="1C1C1C"/>
                </a:solidFill>
                <a:latin typeface="Avenir"/>
                <a:ea typeface="Avenir"/>
                <a:cs typeface="Avenir"/>
                <a:sym typeface="Avenir"/>
              </a:rPr>
              <a:t>Clavardage : jeunessejecoute.ca/ </a:t>
            </a:r>
            <a:endParaRPr/>
          </a:p>
          <a:p>
            <a:pPr indent="0" lvl="0" marL="0" marR="0" rtl="0" algn="l">
              <a:lnSpc>
                <a:spcPct val="150000"/>
              </a:lnSpc>
              <a:spcBef>
                <a:spcPts val="0"/>
              </a:spcBef>
              <a:spcAft>
                <a:spcPts val="0"/>
              </a:spcAft>
              <a:buNone/>
            </a:pPr>
            <a:r>
              <a:rPr b="1" i="0" lang="en-CA" sz="3200" strike="noStrike">
                <a:solidFill>
                  <a:srgbClr val="1C1C1C"/>
                </a:solidFill>
                <a:latin typeface="Avenir"/>
                <a:ea typeface="Avenir"/>
                <a:cs typeface="Avenir"/>
                <a:sym typeface="Avenir"/>
              </a:rPr>
              <a:t>ou par Facebook Messenger </a:t>
            </a:r>
            <a:endParaRPr/>
          </a:p>
          <a:p>
            <a:pPr indent="0" lvl="0" marL="0" marR="0" rtl="0" algn="l">
              <a:spcBef>
                <a:spcPts val="0"/>
              </a:spcBef>
              <a:spcAft>
                <a:spcPts val="0"/>
              </a:spcAft>
              <a:buNone/>
            </a:pPr>
            <a:br>
              <a:rPr lang="en-CA" sz="1800">
                <a:solidFill>
                  <a:schemeClr val="dk1"/>
                </a:solidFill>
                <a:latin typeface="Arial"/>
                <a:ea typeface="Arial"/>
                <a:cs typeface="Arial"/>
                <a:sym typeface="Arial"/>
              </a:rPr>
            </a:br>
            <a:br>
              <a:rPr lang="en-CA"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id="564" name="Google Shape;564;p39"/>
          <p:cNvPicPr preferRelativeResize="0"/>
          <p:nvPr/>
        </p:nvPicPr>
        <p:blipFill rotWithShape="1">
          <a:blip r:embed="rId4">
            <a:alphaModFix/>
          </a:blip>
          <a:srcRect b="0" l="0" r="0" t="21288"/>
          <a:stretch/>
        </p:blipFill>
        <p:spPr>
          <a:xfrm>
            <a:off x="9829800" y="4302402"/>
            <a:ext cx="7116547" cy="1384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grpSp>
        <p:nvGrpSpPr>
          <p:cNvPr id="118" name="Google Shape;118;p4"/>
          <p:cNvGrpSpPr/>
          <p:nvPr/>
        </p:nvGrpSpPr>
        <p:grpSpPr>
          <a:xfrm>
            <a:off x="-201706" y="2581730"/>
            <a:ext cx="18669000" cy="7906976"/>
            <a:chOff x="0" y="-38100"/>
            <a:chExt cx="4916938" cy="2082496"/>
          </a:xfrm>
        </p:grpSpPr>
        <p:sp>
          <p:nvSpPr>
            <p:cNvPr id="119" name="Google Shape;119;p4"/>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 name="Google Shape;120;p4"/>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121" name="Google Shape;121;p4"/>
          <p:cNvGrpSpPr/>
          <p:nvPr/>
        </p:nvGrpSpPr>
        <p:grpSpPr>
          <a:xfrm>
            <a:off x="-201706" y="-279132"/>
            <a:ext cx="18669000" cy="3275585"/>
            <a:chOff x="0" y="-38100"/>
            <a:chExt cx="4916938" cy="862705"/>
          </a:xfrm>
        </p:grpSpPr>
        <p:sp>
          <p:nvSpPr>
            <p:cNvPr id="122" name="Google Shape;122;p4"/>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3" name="Google Shape;123;p4"/>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124" name="Google Shape;124;p4"/>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5" name="Google Shape;125;p4"/>
          <p:cNvSpPr txBox="1"/>
          <p:nvPr/>
        </p:nvSpPr>
        <p:spPr>
          <a:xfrm>
            <a:off x="2362200" y="1139007"/>
            <a:ext cx="13563600"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CA" sz="5400" u="none" strike="noStrike">
                <a:solidFill>
                  <a:srgbClr val="1C1C1C"/>
                </a:solidFill>
                <a:latin typeface="Avenir"/>
                <a:ea typeface="Avenir"/>
                <a:cs typeface="Avenir"/>
                <a:sym typeface="Avenir"/>
              </a:rPr>
              <a:t>Activité 1: Quelle est ta réflexion initiale? </a:t>
            </a:r>
            <a:endParaRPr b="0" i="0" sz="5400" u="none" strike="noStrike">
              <a:solidFill>
                <a:srgbClr val="1C1C1C"/>
              </a:solidFill>
              <a:latin typeface="Avenir"/>
              <a:ea typeface="Avenir"/>
              <a:cs typeface="Avenir"/>
              <a:sym typeface="Avenir"/>
            </a:endParaRPr>
          </a:p>
        </p:txBody>
      </p:sp>
      <p:sp>
        <p:nvSpPr>
          <p:cNvPr id="126" name="Google Shape;126;p4"/>
          <p:cNvSpPr txBox="1"/>
          <p:nvPr/>
        </p:nvSpPr>
        <p:spPr>
          <a:xfrm>
            <a:off x="4789394" y="4369093"/>
            <a:ext cx="12159503" cy="3693319"/>
          </a:xfrm>
          <a:prstGeom prst="rect">
            <a:avLst/>
          </a:prstGeom>
          <a:noFill/>
          <a:ln>
            <a:noFill/>
          </a:ln>
        </p:spPr>
        <p:txBody>
          <a:bodyPr anchorCtr="0" anchor="t" bIns="0" lIns="0" spcFirstLastPara="1" rIns="0" wrap="square" tIns="0">
            <a:spAutoFit/>
          </a:bodyPr>
          <a:lstStyle/>
          <a:p>
            <a:pPr indent="-685800" lvl="0" marL="685800" marR="0" rtl="0" algn="l">
              <a:spcBef>
                <a:spcPts val="0"/>
              </a:spcBef>
              <a:spcAft>
                <a:spcPts val="0"/>
              </a:spcAft>
              <a:buClr>
                <a:srgbClr val="1C1C1C"/>
              </a:buClr>
              <a:buSzPts val="4800"/>
              <a:buFont typeface="Arial"/>
              <a:buChar char="•"/>
            </a:pPr>
            <a:r>
              <a:rPr b="0" i="0" lang="en-CA" sz="4800" u="none" strike="noStrike">
                <a:solidFill>
                  <a:srgbClr val="1C1C1C"/>
                </a:solidFill>
                <a:latin typeface="Avenir"/>
                <a:ea typeface="Avenir"/>
                <a:cs typeface="Avenir"/>
                <a:sym typeface="Avenir"/>
              </a:rPr>
              <a:t>As-tu déjà entendu parler de l’exploitation sexuelle ou de traite de personne?</a:t>
            </a:r>
            <a:endParaRPr/>
          </a:p>
          <a:p>
            <a:pPr indent="0" lvl="0" marL="0" marR="0" rtl="0" algn="l">
              <a:spcBef>
                <a:spcPts val="0"/>
              </a:spcBef>
              <a:spcAft>
                <a:spcPts val="0"/>
              </a:spcAft>
              <a:buNone/>
            </a:pPr>
            <a:r>
              <a:t/>
            </a:r>
            <a:endParaRPr b="0" i="0" sz="4800" u="none" strike="noStrike">
              <a:solidFill>
                <a:srgbClr val="1C1C1C"/>
              </a:solidFill>
              <a:latin typeface="Avenir"/>
              <a:ea typeface="Avenir"/>
              <a:cs typeface="Avenir"/>
              <a:sym typeface="Avenir"/>
            </a:endParaRPr>
          </a:p>
          <a:p>
            <a:pPr indent="-685800" lvl="0" marL="685800" marR="0" rtl="0" algn="l">
              <a:spcBef>
                <a:spcPts val="0"/>
              </a:spcBef>
              <a:spcAft>
                <a:spcPts val="0"/>
              </a:spcAft>
              <a:buClr>
                <a:srgbClr val="1C1C1C"/>
              </a:buClr>
              <a:buSzPts val="4800"/>
              <a:buFont typeface="Arial"/>
              <a:buChar char="•"/>
            </a:pPr>
            <a:r>
              <a:rPr b="0" i="0" lang="en-CA" sz="4800" u="none" strike="noStrike">
                <a:solidFill>
                  <a:srgbClr val="1C1C1C"/>
                </a:solidFill>
                <a:latin typeface="Avenir"/>
                <a:ea typeface="Avenir"/>
                <a:cs typeface="Avenir"/>
                <a:sym typeface="Avenir"/>
              </a:rPr>
              <a:t>Peux-tu nous aider à les définir? </a:t>
            </a:r>
            <a:endParaRPr/>
          </a:p>
        </p:txBody>
      </p:sp>
      <p:pic>
        <p:nvPicPr>
          <p:cNvPr descr="Google Shape;125;p5" id="127" name="Google Shape;127;p4"/>
          <p:cNvPicPr preferRelativeResize="0"/>
          <p:nvPr/>
        </p:nvPicPr>
        <p:blipFill rotWithShape="1">
          <a:blip r:embed="rId4">
            <a:alphaModFix/>
          </a:blip>
          <a:srcRect b="0" l="0" r="62151" t="0"/>
          <a:stretch/>
        </p:blipFill>
        <p:spPr>
          <a:xfrm>
            <a:off x="-762000" y="2493352"/>
            <a:ext cx="4991100" cy="7444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grpSp>
        <p:nvGrpSpPr>
          <p:cNvPr id="570" name="Google Shape;570;p40"/>
          <p:cNvGrpSpPr/>
          <p:nvPr/>
        </p:nvGrpSpPr>
        <p:grpSpPr>
          <a:xfrm>
            <a:off x="-201706" y="930021"/>
            <a:ext cx="18669000" cy="9558686"/>
            <a:chOff x="0" y="-38100"/>
            <a:chExt cx="4916938" cy="2082496"/>
          </a:xfrm>
        </p:grpSpPr>
        <p:sp>
          <p:nvSpPr>
            <p:cNvPr id="571" name="Google Shape;571;p40"/>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2" name="Google Shape;572;p40"/>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573" name="Google Shape;573;p40"/>
          <p:cNvGrpSpPr/>
          <p:nvPr/>
        </p:nvGrpSpPr>
        <p:grpSpPr>
          <a:xfrm>
            <a:off x="-201706" y="-250651"/>
            <a:ext cx="18669000" cy="2630676"/>
            <a:chOff x="0" y="-38100"/>
            <a:chExt cx="4916938" cy="862705"/>
          </a:xfrm>
        </p:grpSpPr>
        <p:sp>
          <p:nvSpPr>
            <p:cNvPr id="574" name="Google Shape;574;p40"/>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5" name="Google Shape;575;p40"/>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576" name="Google Shape;576;p40"/>
          <p:cNvSpPr/>
          <p:nvPr/>
        </p:nvSpPr>
        <p:spPr>
          <a:xfrm>
            <a:off x="12420600" y="4076700"/>
            <a:ext cx="2961256" cy="2961256"/>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7" name="Google Shape;577;p40"/>
          <p:cNvSpPr txBox="1"/>
          <p:nvPr/>
        </p:nvSpPr>
        <p:spPr>
          <a:xfrm>
            <a:off x="1588361" y="876300"/>
            <a:ext cx="15088865" cy="861005"/>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Avertissement et soutien</a:t>
            </a:r>
            <a:endParaRPr b="1" sz="4999">
              <a:solidFill>
                <a:srgbClr val="1C1C1C"/>
              </a:solidFill>
              <a:latin typeface="Avenir"/>
              <a:ea typeface="Avenir"/>
              <a:cs typeface="Avenir"/>
              <a:sym typeface="Avenir"/>
            </a:endParaRPr>
          </a:p>
        </p:txBody>
      </p:sp>
      <p:sp>
        <p:nvSpPr>
          <p:cNvPr id="578" name="Google Shape;578;p40"/>
          <p:cNvSpPr txBox="1"/>
          <p:nvPr/>
        </p:nvSpPr>
        <p:spPr>
          <a:xfrm>
            <a:off x="2666866" y="2748076"/>
            <a:ext cx="10287000" cy="7249420"/>
          </a:xfrm>
          <a:prstGeom prst="rect">
            <a:avLst/>
          </a:prstGeom>
          <a:noFill/>
          <a:ln>
            <a:noFill/>
          </a:ln>
        </p:spPr>
        <p:txBody>
          <a:bodyPr anchorCtr="0" anchor="t" bIns="0" lIns="0" spcFirstLastPara="1" rIns="0" wrap="square" tIns="0">
            <a:spAutoFit/>
          </a:bodyPr>
          <a:lstStyle/>
          <a:p>
            <a:pPr indent="0" lvl="0" marL="0" marR="0" rtl="0" algn="l">
              <a:lnSpc>
                <a:spcPct val="175000"/>
              </a:lnSpc>
              <a:spcBef>
                <a:spcPts val="0"/>
              </a:spcBef>
              <a:spcAft>
                <a:spcPts val="0"/>
              </a:spcAft>
              <a:buNone/>
            </a:pPr>
            <a:r>
              <a:rPr b="1" lang="en-CA" sz="3200">
                <a:solidFill>
                  <a:srgbClr val="1C1C1C"/>
                </a:solidFill>
                <a:latin typeface="Avenir"/>
                <a:ea typeface="Avenir"/>
                <a:cs typeface="Avenir"/>
                <a:sym typeface="Avenir"/>
              </a:rPr>
              <a:t>Ressources en milieu scolaire :</a:t>
            </a:r>
            <a:endParaRPr/>
          </a:p>
          <a:p>
            <a:pPr indent="0" lvl="0" marL="0" marR="0" rtl="0" algn="l">
              <a:lnSpc>
                <a:spcPct val="175000"/>
              </a:lnSpc>
              <a:spcBef>
                <a:spcPts val="140"/>
              </a:spcBef>
              <a:spcAft>
                <a:spcPts val="0"/>
              </a:spcAft>
              <a:buNone/>
            </a:pPr>
            <a:r>
              <a:rPr lang="en-CA" sz="3200">
                <a:solidFill>
                  <a:srgbClr val="1C1C1C"/>
                </a:solidFill>
                <a:latin typeface="Avenir"/>
                <a:ea typeface="Avenir"/>
                <a:cs typeface="Avenir"/>
                <a:sym typeface="Avenir"/>
              </a:rPr>
              <a:t>(À ajouter)</a:t>
            </a:r>
            <a:endParaRPr/>
          </a:p>
          <a:p>
            <a:pPr indent="0" lvl="0" marL="0" marR="0" rtl="0" algn="l">
              <a:lnSpc>
                <a:spcPct val="175000"/>
              </a:lnSpc>
              <a:spcBef>
                <a:spcPts val="140"/>
              </a:spcBef>
              <a:spcAft>
                <a:spcPts val="0"/>
              </a:spcAft>
              <a:buNone/>
            </a:pPr>
            <a:r>
              <a:t/>
            </a:r>
            <a:endParaRPr b="1" sz="3200">
              <a:solidFill>
                <a:srgbClr val="1C1C1C"/>
              </a:solidFill>
              <a:latin typeface="Avenir"/>
              <a:ea typeface="Avenir"/>
              <a:cs typeface="Avenir"/>
              <a:sym typeface="Avenir"/>
            </a:endParaRPr>
          </a:p>
          <a:p>
            <a:pPr indent="0" lvl="0" marL="0" marR="0" rtl="0" algn="l">
              <a:lnSpc>
                <a:spcPct val="175000"/>
              </a:lnSpc>
              <a:spcBef>
                <a:spcPts val="140"/>
              </a:spcBef>
              <a:spcAft>
                <a:spcPts val="0"/>
              </a:spcAft>
              <a:buNone/>
            </a:pPr>
            <a:r>
              <a:rPr b="1" lang="en-CA" sz="3200">
                <a:solidFill>
                  <a:srgbClr val="1C1C1C"/>
                </a:solidFill>
                <a:latin typeface="Avenir"/>
                <a:ea typeface="Avenir"/>
                <a:cs typeface="Avenir"/>
                <a:sym typeface="Avenir"/>
              </a:rPr>
              <a:t>Ressources à l’échelle du Québec:</a:t>
            </a:r>
            <a:endParaRPr/>
          </a:p>
          <a:p>
            <a:pPr indent="0" lvl="0" marL="0" marR="0" rtl="0" algn="l">
              <a:lnSpc>
                <a:spcPct val="175000"/>
              </a:lnSpc>
              <a:spcBef>
                <a:spcPts val="140"/>
              </a:spcBef>
              <a:spcAft>
                <a:spcPts val="0"/>
              </a:spcAft>
              <a:buNone/>
            </a:pPr>
            <a:r>
              <a:t/>
            </a:r>
            <a:endParaRPr b="1" sz="3200">
              <a:solidFill>
                <a:srgbClr val="1C1C1C"/>
              </a:solidFill>
              <a:latin typeface="Avenir"/>
              <a:ea typeface="Avenir"/>
              <a:cs typeface="Avenir"/>
              <a:sym typeface="Avenir"/>
            </a:endParaRPr>
          </a:p>
          <a:p>
            <a:pPr indent="0" lvl="0" marL="0" marR="0" rtl="0" algn="l">
              <a:lnSpc>
                <a:spcPct val="175000"/>
              </a:lnSpc>
              <a:spcBef>
                <a:spcPts val="140"/>
              </a:spcBef>
              <a:spcAft>
                <a:spcPts val="0"/>
              </a:spcAft>
              <a:buNone/>
            </a:pPr>
            <a:r>
              <a:rPr b="1" lang="en-CA" sz="3200">
                <a:solidFill>
                  <a:srgbClr val="1C1C1C"/>
                </a:solidFill>
                <a:latin typeface="Avenir"/>
                <a:ea typeface="Avenir"/>
                <a:cs typeface="Avenir"/>
                <a:sym typeface="Avenir"/>
              </a:rPr>
              <a:t>Tel-jeunes:</a:t>
            </a:r>
            <a:endParaRPr/>
          </a:p>
          <a:p>
            <a:pPr indent="0" lvl="0" marL="0" marR="0" rtl="0" algn="l">
              <a:lnSpc>
                <a:spcPct val="175000"/>
              </a:lnSpc>
              <a:spcBef>
                <a:spcPts val="140"/>
              </a:spcBef>
              <a:spcAft>
                <a:spcPts val="0"/>
              </a:spcAft>
              <a:buNone/>
            </a:pPr>
            <a:r>
              <a:rPr lang="en-CA" sz="3200" u="sng">
                <a:solidFill>
                  <a:srgbClr val="467886"/>
                </a:solidFill>
                <a:latin typeface="Avenir"/>
                <a:ea typeface="Avenir"/>
                <a:cs typeface="Avenir"/>
                <a:sym typeface="Avenir"/>
                <a:hlinkClick r:id="rId4">
                  <a:extLst>
                    <a:ext uri="{A12FA001-AC4F-418D-AE19-62706E023703}">
                      <ahyp:hlinkClr val="tx"/>
                    </a:ext>
                  </a:extLst>
                </a:hlinkClick>
              </a:rPr>
              <a:t>https://www.teljeunes.com/Tel-jeunes</a:t>
            </a:r>
            <a:endParaRPr/>
          </a:p>
          <a:p>
            <a:pPr indent="0" lvl="0" marL="0" marR="0" rtl="0" algn="l">
              <a:lnSpc>
                <a:spcPct val="175000"/>
              </a:lnSpc>
              <a:spcBef>
                <a:spcPts val="140"/>
              </a:spcBef>
              <a:spcAft>
                <a:spcPts val="0"/>
              </a:spcAft>
              <a:buNone/>
            </a:pPr>
            <a:r>
              <a:rPr lang="en-CA" sz="3200">
                <a:solidFill>
                  <a:srgbClr val="1C1C1C"/>
                </a:solidFill>
                <a:latin typeface="Avenir"/>
                <a:ea typeface="Avenir"/>
                <a:cs typeface="Avenir"/>
                <a:sym typeface="Avenir"/>
              </a:rPr>
              <a:t>Clavardage-Téléphone - Forum</a:t>
            </a:r>
            <a:endParaRPr/>
          </a:p>
          <a:p>
            <a:pPr indent="0" lvl="0" marL="0" marR="0" rtl="0" algn="l">
              <a:lnSpc>
                <a:spcPct val="175000"/>
              </a:lnSpc>
              <a:spcBef>
                <a:spcPts val="140"/>
              </a:spcBef>
              <a:spcAft>
                <a:spcPts val="0"/>
              </a:spcAft>
              <a:buNone/>
            </a:pPr>
            <a:r>
              <a:rPr lang="en-CA" sz="3200">
                <a:solidFill>
                  <a:srgbClr val="1C1C1C"/>
                </a:solidFill>
                <a:latin typeface="Avenir"/>
                <a:ea typeface="Avenir"/>
                <a:cs typeface="Avenir"/>
                <a:sym typeface="Avenir"/>
              </a:rPr>
              <a:t>Confidentiel et gratuit!</a:t>
            </a:r>
            <a:endParaRPr/>
          </a:p>
          <a:p>
            <a:pPr indent="0" lvl="0" marL="0" marR="0" rtl="0" algn="l">
              <a:lnSpc>
                <a:spcPct val="160000"/>
              </a:lnSpc>
              <a:spcBef>
                <a:spcPts val="140"/>
              </a:spcBef>
              <a:spcAft>
                <a:spcPts val="0"/>
              </a:spcAft>
              <a:buNone/>
            </a:pPr>
            <a:r>
              <a:t/>
            </a:r>
            <a:endParaRPr b="1" sz="3500">
              <a:solidFill>
                <a:srgbClr val="1C1C1C"/>
              </a:solidFill>
              <a:latin typeface="Avenir"/>
              <a:ea typeface="Avenir"/>
              <a:cs typeface="Avenir"/>
              <a:sym typeface="Aveni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4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5" name="Google Shape;585;p41"/>
          <p:cNvSpPr/>
          <p:nvPr/>
        </p:nvSpPr>
        <p:spPr>
          <a:xfrm>
            <a:off x="11543795" y="34290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6" name="Google Shape;586;p41"/>
          <p:cNvSpPr txBox="1"/>
          <p:nvPr/>
        </p:nvSpPr>
        <p:spPr>
          <a:xfrm>
            <a:off x="1028700" y="838200"/>
            <a:ext cx="9298930" cy="861005"/>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CA" sz="4999">
                <a:solidFill>
                  <a:srgbClr val="1C1C1C"/>
                </a:solidFill>
                <a:latin typeface="Avenir"/>
                <a:ea typeface="Avenir"/>
                <a:cs typeface="Avenir"/>
                <a:sym typeface="Avenir"/>
              </a:rPr>
              <a:t>Où trouver de l’aide</a:t>
            </a:r>
            <a:endParaRPr b="1" sz="4999">
              <a:solidFill>
                <a:srgbClr val="1C1C1C"/>
              </a:solidFill>
              <a:latin typeface="Avenir"/>
              <a:ea typeface="Avenir"/>
              <a:cs typeface="Avenir"/>
              <a:sym typeface="Avenir"/>
            </a:endParaRPr>
          </a:p>
        </p:txBody>
      </p:sp>
      <p:sp>
        <p:nvSpPr>
          <p:cNvPr id="587" name="Google Shape;587;p41"/>
          <p:cNvSpPr txBox="1"/>
          <p:nvPr/>
        </p:nvSpPr>
        <p:spPr>
          <a:xfrm>
            <a:off x="2133600" y="2186321"/>
            <a:ext cx="15506700" cy="680186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CA" sz="2400" u="sng">
                <a:solidFill>
                  <a:srgbClr val="1C1C1C"/>
                </a:solidFill>
                <a:latin typeface="Avenir"/>
                <a:ea typeface="Avenir"/>
                <a:cs typeface="Avenir"/>
                <a:sym typeface="Avenir"/>
              </a:rPr>
              <a:t>Ressources en milieu scolaire :</a:t>
            </a:r>
            <a:endParaRPr/>
          </a:p>
          <a:p>
            <a:pPr indent="0" lvl="0" marL="0" marR="0" rtl="0" algn="l">
              <a:spcBef>
                <a:spcPts val="0"/>
              </a:spcBef>
              <a:spcAft>
                <a:spcPts val="0"/>
              </a:spcAft>
              <a:buNone/>
            </a:pPr>
            <a:r>
              <a:t/>
            </a:r>
            <a:endParaRPr sz="2400">
              <a:solidFill>
                <a:srgbClr val="1C1C1C"/>
              </a:solidFill>
              <a:latin typeface="Avenir"/>
              <a:ea typeface="Avenir"/>
              <a:cs typeface="Avenir"/>
              <a:sym typeface="Avenir"/>
            </a:endParaRPr>
          </a:p>
          <a:p>
            <a:pPr indent="0" lvl="0" marL="0" marR="0" rtl="0" algn="l">
              <a:spcBef>
                <a:spcPts val="0"/>
              </a:spcBef>
              <a:spcAft>
                <a:spcPts val="0"/>
              </a:spcAft>
              <a:buNone/>
            </a:pPr>
            <a:r>
              <a:t/>
            </a:r>
            <a:endParaRPr sz="2400" u="sng">
              <a:solidFill>
                <a:srgbClr val="1C1C1C"/>
              </a:solidFill>
              <a:latin typeface="Avenir"/>
              <a:ea typeface="Avenir"/>
              <a:cs typeface="Avenir"/>
              <a:sym typeface="Avenir"/>
            </a:endParaRPr>
          </a:p>
          <a:p>
            <a:pPr indent="0" lvl="0" marL="0" marR="0" rtl="0" algn="l">
              <a:spcBef>
                <a:spcPts val="0"/>
              </a:spcBef>
              <a:spcAft>
                <a:spcPts val="0"/>
              </a:spcAft>
              <a:buNone/>
            </a:pPr>
            <a:r>
              <a:t/>
            </a:r>
            <a:endParaRPr sz="2400" u="sng">
              <a:solidFill>
                <a:srgbClr val="1C1C1C"/>
              </a:solidFill>
              <a:latin typeface="Avenir"/>
              <a:ea typeface="Avenir"/>
              <a:cs typeface="Avenir"/>
              <a:sym typeface="Avenir"/>
            </a:endParaRPr>
          </a:p>
          <a:p>
            <a:pPr indent="0" lvl="0" marL="0" marR="0" rtl="0" algn="l">
              <a:spcBef>
                <a:spcPts val="0"/>
              </a:spcBef>
              <a:spcAft>
                <a:spcPts val="0"/>
              </a:spcAft>
              <a:buNone/>
            </a:pPr>
            <a:r>
              <a:rPr b="1" lang="en-CA" sz="2400" u="sng">
                <a:solidFill>
                  <a:srgbClr val="1C1C1C"/>
                </a:solidFill>
                <a:latin typeface="Avenir"/>
                <a:ea typeface="Avenir"/>
                <a:cs typeface="Avenir"/>
                <a:sym typeface="Avenir"/>
              </a:rPr>
              <a:t>Ressources à l’échelle du Canada :</a:t>
            </a:r>
            <a:endParaRPr/>
          </a:p>
          <a:p>
            <a:pPr indent="0" lvl="0" marL="0" marR="0" rtl="0" algn="l">
              <a:spcBef>
                <a:spcPts val="600"/>
              </a:spcBef>
              <a:spcAft>
                <a:spcPts val="0"/>
              </a:spcAft>
              <a:buNone/>
            </a:pPr>
            <a:r>
              <a:rPr lang="en-CA" sz="2400">
                <a:solidFill>
                  <a:srgbClr val="1C1C1C"/>
                </a:solidFill>
                <a:latin typeface="Avenir"/>
                <a:ea typeface="Avenir"/>
                <a:cs typeface="Avenir"/>
                <a:sym typeface="Avenir"/>
              </a:rPr>
              <a:t>Ligne d’urgence canadienne contre la traite des personnes </a:t>
            </a:r>
            <a:endParaRPr/>
          </a:p>
          <a:p>
            <a:pPr indent="0" lvl="0" marL="0" marR="0" rtl="0" algn="l">
              <a:spcBef>
                <a:spcPts val="0"/>
              </a:spcBef>
              <a:spcAft>
                <a:spcPts val="0"/>
              </a:spcAft>
              <a:buNone/>
            </a:pPr>
            <a:r>
              <a:t/>
            </a:r>
            <a:endParaRPr sz="2400">
              <a:solidFill>
                <a:srgbClr val="1C1C1C"/>
              </a:solidFill>
              <a:latin typeface="Avenir"/>
              <a:ea typeface="Avenir"/>
              <a:cs typeface="Avenir"/>
              <a:sym typeface="Avenir"/>
            </a:endParaRPr>
          </a:p>
          <a:p>
            <a:pPr indent="0" lvl="0" marL="0" marR="0" rtl="0" algn="l">
              <a:spcBef>
                <a:spcPts val="0"/>
              </a:spcBef>
              <a:spcAft>
                <a:spcPts val="0"/>
              </a:spcAft>
              <a:buNone/>
            </a:pPr>
            <a:r>
              <a:rPr lang="en-CA" sz="2400">
                <a:solidFill>
                  <a:srgbClr val="1C1C1C"/>
                </a:solidFill>
                <a:latin typeface="Avenir"/>
                <a:ea typeface="Avenir"/>
                <a:cs typeface="Avenir"/>
                <a:sym typeface="Avenir"/>
              </a:rPr>
              <a:t>canadianhumantraffickinghotline.ca/fr/</a:t>
            </a:r>
            <a:endParaRPr/>
          </a:p>
          <a:p>
            <a:pPr indent="0" lvl="0" marL="0" marR="0" rtl="0" algn="l">
              <a:spcBef>
                <a:spcPts val="0"/>
              </a:spcBef>
              <a:spcAft>
                <a:spcPts val="0"/>
              </a:spcAft>
              <a:buNone/>
            </a:pPr>
            <a:r>
              <a:t/>
            </a:r>
            <a:endParaRPr sz="2400">
              <a:solidFill>
                <a:srgbClr val="1C1C1C"/>
              </a:solidFill>
              <a:latin typeface="Avenir"/>
              <a:ea typeface="Avenir"/>
              <a:cs typeface="Avenir"/>
              <a:sym typeface="Avenir"/>
            </a:endParaRPr>
          </a:p>
          <a:p>
            <a:pPr indent="0" lvl="0" marL="0" marR="0" rtl="0" algn="l">
              <a:spcBef>
                <a:spcPts val="0"/>
              </a:spcBef>
              <a:spcAft>
                <a:spcPts val="0"/>
              </a:spcAft>
              <a:buNone/>
            </a:pPr>
            <a:r>
              <a:rPr lang="en-CA" sz="2400">
                <a:solidFill>
                  <a:srgbClr val="1C1C1C"/>
                </a:solidFill>
                <a:latin typeface="Avenir"/>
                <a:ea typeface="Avenir"/>
                <a:cs typeface="Avenir"/>
                <a:sym typeface="Avenir"/>
              </a:rPr>
              <a:t>ENG/FR - Clavardage en ligne disponible </a:t>
            </a:r>
            <a:endParaRPr/>
          </a:p>
          <a:p>
            <a:pPr indent="0" lvl="0" marL="0" marR="0" rtl="0" algn="l">
              <a:spcBef>
                <a:spcPts val="0"/>
              </a:spcBef>
              <a:spcAft>
                <a:spcPts val="0"/>
              </a:spcAft>
              <a:buNone/>
            </a:pPr>
            <a:r>
              <a:t/>
            </a:r>
            <a:endParaRPr sz="2400">
              <a:solidFill>
                <a:srgbClr val="1C1C1C"/>
              </a:solidFill>
              <a:latin typeface="Avenir"/>
              <a:ea typeface="Avenir"/>
              <a:cs typeface="Avenir"/>
              <a:sym typeface="Avenir"/>
            </a:endParaRPr>
          </a:p>
          <a:p>
            <a:pPr indent="0" lvl="0" marL="0" marR="0" rtl="0" algn="l">
              <a:spcBef>
                <a:spcPts val="0"/>
              </a:spcBef>
              <a:spcAft>
                <a:spcPts val="0"/>
              </a:spcAft>
              <a:buNone/>
            </a:pPr>
            <a:r>
              <a:t/>
            </a:r>
            <a:endParaRPr sz="2400">
              <a:solidFill>
                <a:srgbClr val="1C1C1C"/>
              </a:solidFill>
              <a:latin typeface="Avenir"/>
              <a:ea typeface="Avenir"/>
              <a:cs typeface="Avenir"/>
              <a:sym typeface="Avenir"/>
            </a:endParaRPr>
          </a:p>
          <a:p>
            <a:pPr indent="0" lvl="0" marL="0" marR="0" rtl="0" algn="l">
              <a:spcBef>
                <a:spcPts val="0"/>
              </a:spcBef>
              <a:spcAft>
                <a:spcPts val="0"/>
              </a:spcAft>
              <a:buNone/>
            </a:pPr>
            <a:r>
              <a:t/>
            </a:r>
            <a:endParaRPr sz="2400" u="sng">
              <a:solidFill>
                <a:srgbClr val="1C1C1C"/>
              </a:solidFill>
              <a:latin typeface="Avenir"/>
              <a:ea typeface="Avenir"/>
              <a:cs typeface="Avenir"/>
              <a:sym typeface="Avenir"/>
            </a:endParaRPr>
          </a:p>
          <a:p>
            <a:pPr indent="0" lvl="0" marL="0" marR="0" rtl="0" algn="l">
              <a:spcBef>
                <a:spcPts val="0"/>
              </a:spcBef>
              <a:spcAft>
                <a:spcPts val="0"/>
              </a:spcAft>
              <a:buNone/>
            </a:pPr>
            <a:r>
              <a:rPr b="1" lang="en-CA" sz="2400" u="sng">
                <a:solidFill>
                  <a:srgbClr val="1C1C1C"/>
                </a:solidFill>
                <a:latin typeface="Avenir"/>
                <a:ea typeface="Avenir"/>
                <a:cs typeface="Avenir"/>
                <a:sym typeface="Avenir"/>
              </a:rPr>
              <a:t>Ligne d’écoute d’espoir pour le mieux-être :</a:t>
            </a:r>
            <a:endParaRPr/>
          </a:p>
          <a:p>
            <a:pPr indent="0" lvl="0" marL="0" marR="0" rtl="0" algn="l">
              <a:spcBef>
                <a:spcPts val="600"/>
              </a:spcBef>
              <a:spcAft>
                <a:spcPts val="0"/>
              </a:spcAft>
              <a:buNone/>
            </a:pPr>
            <a:r>
              <a:rPr lang="en-CA" sz="2400">
                <a:solidFill>
                  <a:srgbClr val="1C1C1C"/>
                </a:solidFill>
                <a:latin typeface="Avenir"/>
                <a:ea typeface="Avenir"/>
                <a:cs typeface="Avenir"/>
                <a:sym typeface="Avenir"/>
              </a:rPr>
              <a:t>espoirpourlemieuxetre.ca </a:t>
            </a:r>
            <a:endParaRPr/>
          </a:p>
          <a:p>
            <a:pPr indent="0" lvl="0" marL="0" marR="0" rtl="0" algn="l">
              <a:spcBef>
                <a:spcPts val="0"/>
              </a:spcBef>
              <a:spcAft>
                <a:spcPts val="0"/>
              </a:spcAft>
              <a:buNone/>
            </a:pPr>
            <a:r>
              <a:t/>
            </a:r>
            <a:endParaRPr sz="2400">
              <a:solidFill>
                <a:srgbClr val="1C1C1C"/>
              </a:solidFill>
              <a:latin typeface="Avenir"/>
              <a:ea typeface="Avenir"/>
              <a:cs typeface="Avenir"/>
              <a:sym typeface="Avenir"/>
            </a:endParaRPr>
          </a:p>
          <a:p>
            <a:pPr indent="0" lvl="0" marL="0" marR="0" rtl="0" algn="l">
              <a:spcBef>
                <a:spcPts val="0"/>
              </a:spcBef>
              <a:spcAft>
                <a:spcPts val="0"/>
              </a:spcAft>
              <a:buNone/>
            </a:pPr>
            <a:r>
              <a:rPr lang="en-CA" sz="2400">
                <a:solidFill>
                  <a:srgbClr val="1C1C1C"/>
                </a:solidFill>
                <a:latin typeface="Avenir"/>
                <a:ea typeface="Avenir"/>
                <a:cs typeface="Avenir"/>
                <a:sym typeface="Avenir"/>
              </a:rPr>
              <a:t>Apporte une aide immédiate à tous les peuples autochtones du Canada. ENG/FR - Clavardage en ligne disponible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grpSp>
        <p:nvGrpSpPr>
          <p:cNvPr id="593" name="Google Shape;593;p42"/>
          <p:cNvGrpSpPr/>
          <p:nvPr/>
        </p:nvGrpSpPr>
        <p:grpSpPr>
          <a:xfrm>
            <a:off x="-201706" y="2581730"/>
            <a:ext cx="18669000" cy="7906976"/>
            <a:chOff x="0" y="-38100"/>
            <a:chExt cx="4916938" cy="2082496"/>
          </a:xfrm>
        </p:grpSpPr>
        <p:sp>
          <p:nvSpPr>
            <p:cNvPr id="594" name="Google Shape;594;p42"/>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5" name="Google Shape;595;p42"/>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596" name="Google Shape;596;p42"/>
          <p:cNvGrpSpPr/>
          <p:nvPr/>
        </p:nvGrpSpPr>
        <p:grpSpPr>
          <a:xfrm>
            <a:off x="-201706" y="-279132"/>
            <a:ext cx="18669000" cy="3275585"/>
            <a:chOff x="0" y="-38100"/>
            <a:chExt cx="4916938" cy="862705"/>
          </a:xfrm>
        </p:grpSpPr>
        <p:sp>
          <p:nvSpPr>
            <p:cNvPr id="597" name="Google Shape;597;p42"/>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8" name="Google Shape;598;p42"/>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599" name="Google Shape;599;p42"/>
          <p:cNvSpPr/>
          <p:nvPr/>
        </p:nvSpPr>
        <p:spPr>
          <a:xfrm>
            <a:off x="15392400" y="188499"/>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0" name="Google Shape;600;p42"/>
          <p:cNvSpPr txBox="1"/>
          <p:nvPr/>
        </p:nvSpPr>
        <p:spPr>
          <a:xfrm>
            <a:off x="2135208" y="551647"/>
            <a:ext cx="13995171" cy="1758687"/>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CA" sz="4999">
                <a:solidFill>
                  <a:srgbClr val="1C1C1C"/>
                </a:solidFill>
                <a:latin typeface="Avenir"/>
                <a:ea typeface="Avenir"/>
                <a:cs typeface="Avenir"/>
                <a:sym typeface="Avenir"/>
              </a:rPr>
              <a:t>Utilisation de ce que tu as appris pour te protéger et protéger les autres</a:t>
            </a:r>
            <a:endParaRPr b="1" sz="4999">
              <a:solidFill>
                <a:srgbClr val="1C1C1C"/>
              </a:solidFill>
              <a:latin typeface="Avenir"/>
              <a:ea typeface="Avenir"/>
              <a:cs typeface="Avenir"/>
              <a:sym typeface="Avenir"/>
            </a:endParaRPr>
          </a:p>
        </p:txBody>
      </p:sp>
      <p:sp>
        <p:nvSpPr>
          <p:cNvPr id="601" name="Google Shape;601;p42"/>
          <p:cNvSpPr txBox="1"/>
          <p:nvPr/>
        </p:nvSpPr>
        <p:spPr>
          <a:xfrm>
            <a:off x="533400" y="3682571"/>
            <a:ext cx="11430000" cy="4938083"/>
          </a:xfrm>
          <a:prstGeom prst="rect">
            <a:avLst/>
          </a:prstGeom>
          <a:noFill/>
          <a:ln>
            <a:noFill/>
          </a:ln>
        </p:spPr>
        <p:txBody>
          <a:bodyPr anchorCtr="0" anchor="t" bIns="0" lIns="0" spcFirstLastPara="1" rIns="0" wrap="square" tIns="0">
            <a:spAutoFit/>
          </a:bodyPr>
          <a:lstStyle/>
          <a:p>
            <a:pPr indent="-342900" lvl="0" marL="342900" marR="0" rtl="0" algn="l">
              <a:lnSpc>
                <a:spcPct val="233333"/>
              </a:lnSpc>
              <a:spcBef>
                <a:spcPts val="0"/>
              </a:spcBef>
              <a:spcAft>
                <a:spcPts val="0"/>
              </a:spcAft>
              <a:buClr>
                <a:srgbClr val="1C1C1C"/>
              </a:buClr>
              <a:buSzPts val="2400"/>
              <a:buFont typeface="Arial"/>
              <a:buChar char="•"/>
            </a:pPr>
            <a:r>
              <a:rPr lang="en-CA" sz="2400">
                <a:solidFill>
                  <a:srgbClr val="1C1C1C"/>
                </a:solidFill>
                <a:latin typeface="Avenir"/>
                <a:ea typeface="Avenir"/>
                <a:cs typeface="Avenir"/>
                <a:sym typeface="Avenir"/>
              </a:rPr>
              <a:t>Il existe de nombreux indicateurs ou signes avertisseurs qui peuvent aider à identifier l’exploitation sexuelle. </a:t>
            </a:r>
            <a:endParaRPr/>
          </a:p>
          <a:p>
            <a:pPr indent="-342900" lvl="0" marL="342900" marR="0" rtl="0" algn="l">
              <a:lnSpc>
                <a:spcPct val="233333"/>
              </a:lnSpc>
              <a:spcBef>
                <a:spcPts val="0"/>
              </a:spcBef>
              <a:spcAft>
                <a:spcPts val="0"/>
              </a:spcAft>
              <a:buClr>
                <a:srgbClr val="1C1C1C"/>
              </a:buClr>
              <a:buSzPts val="2400"/>
              <a:buFont typeface="Arial"/>
              <a:buChar char="•"/>
            </a:pPr>
            <a:r>
              <a:rPr lang="en-CA" sz="2400">
                <a:solidFill>
                  <a:srgbClr val="1C1C1C"/>
                </a:solidFill>
                <a:latin typeface="Avenir"/>
                <a:ea typeface="Avenir"/>
                <a:cs typeface="Avenir"/>
                <a:sym typeface="Avenir"/>
              </a:rPr>
              <a:t>Note ces indicateurs d’une manière pratique qui t’aidera à les reconnaître. </a:t>
            </a:r>
            <a:endParaRPr/>
          </a:p>
          <a:p>
            <a:pPr indent="-342900" lvl="0" marL="342900" marR="0" rtl="0" algn="l">
              <a:lnSpc>
                <a:spcPct val="233333"/>
              </a:lnSpc>
              <a:spcBef>
                <a:spcPts val="0"/>
              </a:spcBef>
              <a:spcAft>
                <a:spcPts val="0"/>
              </a:spcAft>
              <a:buClr>
                <a:srgbClr val="1C1C1C"/>
              </a:buClr>
              <a:buSzPts val="2400"/>
              <a:buFont typeface="Arial"/>
              <a:buChar char="•"/>
            </a:pPr>
            <a:r>
              <a:rPr lang="en-CA" sz="2400">
                <a:solidFill>
                  <a:srgbClr val="1C1C1C"/>
                </a:solidFill>
                <a:latin typeface="Avenir"/>
                <a:ea typeface="Avenir"/>
                <a:cs typeface="Avenir"/>
                <a:sym typeface="Avenir"/>
              </a:rPr>
              <a:t>Inclus certaines des choses que tu peux faire pour soutenir la personne dont tu soupçonnes d’être victime de la traite de personne.</a:t>
            </a:r>
            <a:endParaRPr/>
          </a:p>
          <a:p>
            <a:pPr indent="-342900" lvl="0" marL="342900" marR="0" rtl="0" algn="l">
              <a:lnSpc>
                <a:spcPct val="233333"/>
              </a:lnSpc>
              <a:spcBef>
                <a:spcPts val="0"/>
              </a:spcBef>
              <a:spcAft>
                <a:spcPts val="0"/>
              </a:spcAft>
              <a:buClr>
                <a:srgbClr val="1C1C1C"/>
              </a:buClr>
              <a:buSzPts val="2400"/>
              <a:buFont typeface="Arial"/>
              <a:buChar char="•"/>
            </a:pPr>
            <a:r>
              <a:rPr lang="en-CA" sz="2400">
                <a:solidFill>
                  <a:srgbClr val="1C1C1C"/>
                </a:solidFill>
                <a:latin typeface="Avenir"/>
                <a:ea typeface="Avenir"/>
                <a:cs typeface="Avenir"/>
                <a:sym typeface="Avenir"/>
              </a:rPr>
              <a:t>Tu peux créer un pense-bête quotidien enregistré dans ton téléphone, une note personnelle qui se trouve à ton chevet ou une petite affiche pour ta chambre.</a:t>
            </a:r>
            <a:endParaRPr/>
          </a:p>
        </p:txBody>
      </p:sp>
      <p:pic>
        <p:nvPicPr>
          <p:cNvPr descr="Google Shape;112;p3" id="602" name="Google Shape;602;p42"/>
          <p:cNvPicPr preferRelativeResize="0"/>
          <p:nvPr/>
        </p:nvPicPr>
        <p:blipFill rotWithShape="1">
          <a:blip r:embed="rId4">
            <a:alphaModFix/>
          </a:blip>
          <a:srcRect b="0" l="0" r="0" t="0"/>
          <a:stretch/>
        </p:blipFill>
        <p:spPr>
          <a:xfrm>
            <a:off x="12684329" y="3559548"/>
            <a:ext cx="4876800" cy="6096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grpSp>
        <p:nvGrpSpPr>
          <p:cNvPr id="608" name="Google Shape;608;p43"/>
          <p:cNvGrpSpPr/>
          <p:nvPr/>
        </p:nvGrpSpPr>
        <p:grpSpPr>
          <a:xfrm>
            <a:off x="0" y="-144661"/>
            <a:ext cx="5782235" cy="10431661"/>
            <a:chOff x="0" y="-38100"/>
            <a:chExt cx="1522893" cy="2747433"/>
          </a:xfrm>
        </p:grpSpPr>
        <p:sp>
          <p:nvSpPr>
            <p:cNvPr id="609" name="Google Shape;609;p43"/>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0" name="Google Shape;610;p43"/>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611" name="Google Shape;611;p43"/>
          <p:cNvGrpSpPr/>
          <p:nvPr/>
        </p:nvGrpSpPr>
        <p:grpSpPr>
          <a:xfrm>
            <a:off x="5782235" y="-144661"/>
            <a:ext cx="12685059" cy="10431661"/>
            <a:chOff x="0" y="-38100"/>
            <a:chExt cx="3340921" cy="2747433"/>
          </a:xfrm>
        </p:grpSpPr>
        <p:sp>
          <p:nvSpPr>
            <p:cNvPr id="612" name="Google Shape;612;p43"/>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3" name="Google Shape;613;p43"/>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614" name="Google Shape;614;p43"/>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5" name="Google Shape;615;p43"/>
          <p:cNvSpPr txBox="1"/>
          <p:nvPr/>
        </p:nvSpPr>
        <p:spPr>
          <a:xfrm>
            <a:off x="697052" y="838200"/>
            <a:ext cx="4753535" cy="4451731"/>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CA" sz="4999">
                <a:solidFill>
                  <a:srgbClr val="1C1C1C"/>
                </a:solidFill>
                <a:latin typeface="Avenir"/>
                <a:ea typeface="Avenir"/>
                <a:cs typeface="Avenir"/>
                <a:sym typeface="Avenir"/>
              </a:rPr>
              <a:t>Établissons ensemble notre liste de conseils de prévention et de sécurité.</a:t>
            </a:r>
            <a:endParaRPr/>
          </a:p>
        </p:txBody>
      </p:sp>
      <p:sp>
        <p:nvSpPr>
          <p:cNvPr id="616" name="Google Shape;616;p43"/>
          <p:cNvSpPr txBox="1"/>
          <p:nvPr/>
        </p:nvSpPr>
        <p:spPr>
          <a:xfrm>
            <a:off x="7977467" y="3054318"/>
            <a:ext cx="8294594" cy="2825132"/>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CA" sz="3500">
                <a:solidFill>
                  <a:srgbClr val="1C1C1C"/>
                </a:solidFill>
                <a:latin typeface="Avenir"/>
                <a:ea typeface="Avenir"/>
                <a:cs typeface="Avenir"/>
                <a:sym typeface="Avenir"/>
              </a:rPr>
              <a:t>Quelles actions peux-tu accomplir pour contribuer à la sensibilisation et à la prévention de la traite des personnes à des fins d’exploitation sexuelle?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A28F"/>
        </a:solidFill>
      </p:bgPr>
    </p:bg>
    <p:spTree>
      <p:nvGrpSpPr>
        <p:cNvPr id="621" name="Shape 621"/>
        <p:cNvGrpSpPr/>
        <p:nvPr/>
      </p:nvGrpSpPr>
      <p:grpSpPr>
        <a:xfrm>
          <a:off x="0" y="0"/>
          <a:ext cx="0" cy="0"/>
          <a:chOff x="0" y="0"/>
          <a:chExt cx="0" cy="0"/>
        </a:xfrm>
      </p:grpSpPr>
      <p:sp>
        <p:nvSpPr>
          <p:cNvPr id="622" name="Google Shape;622;p44"/>
          <p:cNvSpPr/>
          <p:nvPr/>
        </p:nvSpPr>
        <p:spPr>
          <a:xfrm>
            <a:off x="15621000" y="0"/>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3" name="Google Shape;623;p44"/>
          <p:cNvSpPr txBox="1"/>
          <p:nvPr/>
        </p:nvSpPr>
        <p:spPr>
          <a:xfrm>
            <a:off x="2295433" y="758710"/>
            <a:ext cx="13697133" cy="3640997"/>
          </a:xfrm>
          <a:prstGeom prst="rect">
            <a:avLst/>
          </a:prstGeom>
          <a:noFill/>
          <a:ln>
            <a:noFill/>
          </a:ln>
        </p:spPr>
        <p:txBody>
          <a:bodyPr anchorCtr="0" anchor="t" bIns="0" lIns="0" spcFirstLastPara="1" rIns="0" wrap="square" tIns="0">
            <a:spAutoFit/>
          </a:bodyPr>
          <a:lstStyle/>
          <a:p>
            <a:pPr indent="0" lvl="0" marL="0" marR="0" rtl="0" algn="ctr">
              <a:lnSpc>
                <a:spcPct val="174975"/>
              </a:lnSpc>
              <a:spcBef>
                <a:spcPts val="0"/>
              </a:spcBef>
              <a:spcAft>
                <a:spcPts val="0"/>
              </a:spcAft>
              <a:buNone/>
            </a:pPr>
            <a:r>
              <a:rPr b="1" i="0" lang="en-CA" sz="4000" u="none" strike="noStrike">
                <a:solidFill>
                  <a:schemeClr val="dk1"/>
                </a:solidFill>
                <a:latin typeface="Avenir"/>
                <a:ea typeface="Avenir"/>
                <a:cs typeface="Avenir"/>
                <a:sym typeface="Avenir"/>
              </a:rPr>
              <a:t>Je m’engage à ne jamais commettre, tolérer ou taire les  violences basées sur le genre</a:t>
            </a:r>
            <a:endParaRPr i="0" sz="3200" u="none" strike="noStrike">
              <a:solidFill>
                <a:schemeClr val="dk1"/>
              </a:solidFill>
              <a:latin typeface="Avenir"/>
              <a:ea typeface="Avenir"/>
              <a:cs typeface="Avenir"/>
              <a:sym typeface="Avenir"/>
            </a:endParaRPr>
          </a:p>
          <a:p>
            <a:pPr indent="0" lvl="0" marL="0" marR="0" rtl="0" algn="ctr">
              <a:lnSpc>
                <a:spcPct val="218718"/>
              </a:lnSpc>
              <a:spcBef>
                <a:spcPts val="1200"/>
              </a:spcBef>
              <a:spcAft>
                <a:spcPts val="0"/>
              </a:spcAft>
              <a:buNone/>
            </a:pPr>
            <a:r>
              <a:rPr i="0" lang="en-CA" sz="3200" u="none" strike="noStrike">
                <a:solidFill>
                  <a:schemeClr val="dk1"/>
                </a:solidFill>
                <a:latin typeface="Avenir"/>
                <a:ea typeface="Avenir"/>
                <a:cs typeface="Avenir"/>
                <a:sym typeface="Avenir"/>
              </a:rPr>
              <a:t>Engage-toi en ligne au : whiteribbon1.typeform.com/to/sKudez</a:t>
            </a:r>
            <a:endParaRPr i="0" sz="3200" u="none" strike="noStrike">
              <a:solidFill>
                <a:schemeClr val="dk1"/>
              </a:solidFill>
              <a:latin typeface="Avenir"/>
              <a:ea typeface="Avenir"/>
              <a:cs typeface="Avenir"/>
              <a:sym typeface="Avenir"/>
            </a:endParaRPr>
          </a:p>
          <a:p>
            <a:pPr indent="0" lvl="0" marL="0" marR="0" rtl="0" algn="ctr">
              <a:lnSpc>
                <a:spcPct val="218718"/>
              </a:lnSpc>
              <a:spcBef>
                <a:spcPts val="0"/>
              </a:spcBef>
              <a:spcAft>
                <a:spcPts val="0"/>
              </a:spcAft>
              <a:buNone/>
            </a:pPr>
            <a:r>
              <a:rPr i="0" lang="en-CA" sz="3200" u="none" strike="noStrike">
                <a:solidFill>
                  <a:schemeClr val="dk1"/>
                </a:solidFill>
                <a:latin typeface="Avenir"/>
                <a:ea typeface="Avenir"/>
                <a:cs typeface="Avenir"/>
                <a:sym typeface="Avenir"/>
              </a:rPr>
              <a:t>Apprenez-en plus sur White Ribbon :</a:t>
            </a:r>
            <a:endParaRPr/>
          </a:p>
        </p:txBody>
      </p:sp>
      <p:sp>
        <p:nvSpPr>
          <p:cNvPr id="624" name="Google Shape;624;p44"/>
          <p:cNvSpPr/>
          <p:nvPr/>
        </p:nvSpPr>
        <p:spPr>
          <a:xfrm>
            <a:off x="0" y="-1789033"/>
            <a:ext cx="5514535" cy="437042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3F3F3"/>
              </a:buClr>
              <a:buSzPts val="1800"/>
              <a:buFont typeface="Arial"/>
              <a:buNone/>
            </a:pPr>
            <a:r>
              <a:rPr b="0" i="0" lang="en-CA" sz="1800" u="none" cap="none" strike="noStrike">
                <a:solidFill>
                  <a:srgbClr val="F3F3F3"/>
                </a:solidFill>
                <a:latin typeface="Arial"/>
                <a:ea typeface="Arial"/>
                <a:cs typeface="Arial"/>
                <a:sym typeface="Arial"/>
              </a:rPr>
              <a:t>@whiteribboncampaign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rgbClr val="000000"/>
                </a:solidFill>
                <a:latin typeface="Arial"/>
                <a:ea typeface="Arial"/>
                <a:cs typeface="Arial"/>
                <a:sym typeface="Arial"/>
              </a:rPr>
              <a:t>  </a:t>
            </a:r>
            <a:r>
              <a:rPr b="0" i="0" lang="en-CA" sz="260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grpSp>
        <p:nvGrpSpPr>
          <p:cNvPr id="625" name="Google Shape;625;p44"/>
          <p:cNvGrpSpPr/>
          <p:nvPr/>
        </p:nvGrpSpPr>
        <p:grpSpPr>
          <a:xfrm>
            <a:off x="3956197" y="5001841"/>
            <a:ext cx="10375603" cy="4329136"/>
            <a:chOff x="2811716" y="5143500"/>
            <a:chExt cx="10375603" cy="4329136"/>
          </a:xfrm>
        </p:grpSpPr>
        <p:pic>
          <p:nvPicPr>
            <p:cNvPr id="626" name="Google Shape;626;p44"/>
            <p:cNvPicPr preferRelativeResize="0"/>
            <p:nvPr/>
          </p:nvPicPr>
          <p:blipFill rotWithShape="1">
            <a:blip r:embed="rId4">
              <a:alphaModFix/>
            </a:blip>
            <a:srcRect b="0" l="0" r="0" t="0"/>
            <a:stretch/>
          </p:blipFill>
          <p:spPr>
            <a:xfrm>
              <a:off x="2944623" y="5143500"/>
              <a:ext cx="685800" cy="685800"/>
            </a:xfrm>
            <a:prstGeom prst="rect">
              <a:avLst/>
            </a:prstGeom>
            <a:noFill/>
            <a:ln>
              <a:noFill/>
            </a:ln>
          </p:spPr>
        </p:pic>
        <p:pic>
          <p:nvPicPr>
            <p:cNvPr id="627" name="Google Shape;627;p44"/>
            <p:cNvPicPr preferRelativeResize="0"/>
            <p:nvPr/>
          </p:nvPicPr>
          <p:blipFill rotWithShape="1">
            <a:blip r:embed="rId5">
              <a:alphaModFix/>
            </a:blip>
            <a:srcRect b="0" l="0" r="0" t="0"/>
            <a:stretch/>
          </p:blipFill>
          <p:spPr>
            <a:xfrm>
              <a:off x="2944624" y="6290890"/>
              <a:ext cx="685800" cy="685800"/>
            </a:xfrm>
            <a:prstGeom prst="rect">
              <a:avLst/>
            </a:prstGeom>
            <a:noFill/>
            <a:ln>
              <a:noFill/>
            </a:ln>
          </p:spPr>
        </p:pic>
        <p:pic>
          <p:nvPicPr>
            <p:cNvPr id="628" name="Google Shape;628;p44"/>
            <p:cNvPicPr preferRelativeResize="0"/>
            <p:nvPr/>
          </p:nvPicPr>
          <p:blipFill rotWithShape="1">
            <a:blip r:embed="rId6">
              <a:alphaModFix/>
            </a:blip>
            <a:srcRect b="0" l="0" r="0" t="0"/>
            <a:stretch/>
          </p:blipFill>
          <p:spPr>
            <a:xfrm>
              <a:off x="2811716" y="7345188"/>
              <a:ext cx="952500" cy="952500"/>
            </a:xfrm>
            <a:prstGeom prst="rect">
              <a:avLst/>
            </a:prstGeom>
            <a:noFill/>
            <a:ln>
              <a:noFill/>
            </a:ln>
          </p:spPr>
        </p:pic>
        <p:pic>
          <p:nvPicPr>
            <p:cNvPr id="629" name="Google Shape;629;p44"/>
            <p:cNvPicPr preferRelativeResize="0"/>
            <p:nvPr/>
          </p:nvPicPr>
          <p:blipFill rotWithShape="1">
            <a:blip r:embed="rId7">
              <a:alphaModFix/>
            </a:blip>
            <a:srcRect b="0" l="0" r="0" t="0"/>
            <a:stretch/>
          </p:blipFill>
          <p:spPr>
            <a:xfrm>
              <a:off x="2882490" y="8666186"/>
              <a:ext cx="807459" cy="806450"/>
            </a:xfrm>
            <a:prstGeom prst="rect">
              <a:avLst/>
            </a:prstGeom>
            <a:noFill/>
            <a:ln>
              <a:noFill/>
            </a:ln>
          </p:spPr>
        </p:pic>
        <p:sp>
          <p:nvSpPr>
            <p:cNvPr id="630" name="Google Shape;630;p44"/>
            <p:cNvSpPr txBox="1"/>
            <p:nvPr/>
          </p:nvSpPr>
          <p:spPr>
            <a:xfrm>
              <a:off x="4011423" y="5244525"/>
              <a:ext cx="917589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3200" u="none" strike="noStrike">
                  <a:solidFill>
                    <a:srgbClr val="F3F3F3"/>
                  </a:solidFill>
                  <a:latin typeface="Avenir"/>
                  <a:ea typeface="Avenir"/>
                  <a:cs typeface="Avenir"/>
                  <a:sym typeface="Avenir"/>
                </a:rPr>
                <a:t>whiteribbon.ca</a:t>
              </a:r>
              <a:endParaRPr b="0" i="0" sz="3200" u="none" strike="noStrike">
                <a:solidFill>
                  <a:srgbClr val="000000"/>
                </a:solidFill>
                <a:latin typeface="Avenir"/>
                <a:ea typeface="Avenir"/>
                <a:cs typeface="Avenir"/>
                <a:sym typeface="Avenir"/>
              </a:endParaRPr>
            </a:p>
          </p:txBody>
        </p:sp>
        <p:sp>
          <p:nvSpPr>
            <p:cNvPr id="631" name="Google Shape;631;p44"/>
            <p:cNvSpPr txBox="1"/>
            <p:nvPr/>
          </p:nvSpPr>
          <p:spPr>
            <a:xfrm>
              <a:off x="4011423" y="6290890"/>
              <a:ext cx="917589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3200" u="none" strike="noStrike">
                  <a:solidFill>
                    <a:srgbClr val="F3F3F3"/>
                  </a:solidFill>
                  <a:latin typeface="Avenir"/>
                  <a:ea typeface="Avenir"/>
                  <a:cs typeface="Avenir"/>
                  <a:sym typeface="Avenir"/>
                </a:rPr>
                <a:t>@whiteribboncampaign</a:t>
              </a:r>
              <a:endParaRPr b="0" i="0" sz="3200" u="none" strike="noStrike">
                <a:solidFill>
                  <a:srgbClr val="000000"/>
                </a:solidFill>
                <a:latin typeface="Avenir"/>
                <a:ea typeface="Avenir"/>
                <a:cs typeface="Avenir"/>
                <a:sym typeface="Avenir"/>
              </a:endParaRPr>
            </a:p>
          </p:txBody>
        </p:sp>
        <p:sp>
          <p:nvSpPr>
            <p:cNvPr id="632" name="Google Shape;632;p44"/>
            <p:cNvSpPr txBox="1"/>
            <p:nvPr/>
          </p:nvSpPr>
          <p:spPr>
            <a:xfrm>
              <a:off x="4011423" y="7529050"/>
              <a:ext cx="917589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3200" u="none" strike="noStrike">
                  <a:solidFill>
                    <a:srgbClr val="F3F3F3"/>
                  </a:solidFill>
                  <a:latin typeface="Avenir"/>
                  <a:ea typeface="Avenir"/>
                  <a:cs typeface="Avenir"/>
                  <a:sym typeface="Avenir"/>
                </a:rPr>
                <a:t>@whiteribbon</a:t>
              </a:r>
              <a:endParaRPr b="0" i="0" sz="3200" u="none" strike="noStrike">
                <a:solidFill>
                  <a:srgbClr val="F3F3F3"/>
                </a:solidFill>
                <a:latin typeface="Avenir"/>
                <a:ea typeface="Avenir"/>
                <a:cs typeface="Avenir"/>
                <a:sym typeface="Avenir"/>
              </a:endParaRPr>
            </a:p>
          </p:txBody>
        </p:sp>
        <p:sp>
          <p:nvSpPr>
            <p:cNvPr id="633" name="Google Shape;633;p44"/>
            <p:cNvSpPr txBox="1"/>
            <p:nvPr/>
          </p:nvSpPr>
          <p:spPr>
            <a:xfrm>
              <a:off x="3986614" y="8761831"/>
              <a:ext cx="917589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3200" u="none" strike="noStrike">
                  <a:solidFill>
                    <a:srgbClr val="F3F3F3"/>
                  </a:solidFill>
                  <a:latin typeface="Avenir"/>
                  <a:ea typeface="Avenir"/>
                  <a:cs typeface="Avenir"/>
                  <a:sym typeface="Avenir"/>
                </a:rPr>
                <a:t>@whiteribboncanada</a:t>
              </a:r>
              <a:endParaRPr b="0" i="0" sz="3200" u="none" strike="noStrike">
                <a:solidFill>
                  <a:srgbClr val="F3F3F3"/>
                </a:solidFill>
                <a:latin typeface="Avenir"/>
                <a:ea typeface="Avenir"/>
                <a:cs typeface="Avenir"/>
                <a:sym typeface="Avenir"/>
              </a:endParaRPr>
            </a:p>
          </p:txBody>
        </p:sp>
      </p:grpSp>
      <p:pic>
        <p:nvPicPr>
          <p:cNvPr descr="A black and white logo&#10;&#10;Description automatically generated" id="634" name="Google Shape;634;p44"/>
          <p:cNvPicPr preferRelativeResize="0"/>
          <p:nvPr/>
        </p:nvPicPr>
        <p:blipFill rotWithShape="1">
          <a:blip r:embed="rId8">
            <a:alphaModFix/>
          </a:blip>
          <a:srcRect b="0" l="0" r="0" t="0"/>
          <a:stretch/>
        </p:blipFill>
        <p:spPr>
          <a:xfrm>
            <a:off x="10764576" y="5558485"/>
            <a:ext cx="3962400" cy="31908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grpSp>
        <p:nvGrpSpPr>
          <p:cNvPr id="133" name="Google Shape;133;p5"/>
          <p:cNvGrpSpPr/>
          <p:nvPr/>
        </p:nvGrpSpPr>
        <p:grpSpPr>
          <a:xfrm>
            <a:off x="0" y="-144661"/>
            <a:ext cx="5782235" cy="10431661"/>
            <a:chOff x="0" y="-38100"/>
            <a:chExt cx="1522893" cy="2747433"/>
          </a:xfrm>
        </p:grpSpPr>
        <p:sp>
          <p:nvSpPr>
            <p:cNvPr id="134" name="Google Shape;134;p5"/>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 name="Google Shape;135;p5"/>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136" name="Google Shape;136;p5"/>
          <p:cNvGrpSpPr/>
          <p:nvPr/>
        </p:nvGrpSpPr>
        <p:grpSpPr>
          <a:xfrm>
            <a:off x="5782235" y="-144661"/>
            <a:ext cx="12685059" cy="10431661"/>
            <a:chOff x="0" y="-38100"/>
            <a:chExt cx="3340921" cy="2747433"/>
          </a:xfrm>
        </p:grpSpPr>
        <p:sp>
          <p:nvSpPr>
            <p:cNvPr id="137" name="Google Shape;137;p5"/>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 name="Google Shape;138;p5"/>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139" name="Google Shape;139;p5"/>
          <p:cNvSpPr txBox="1"/>
          <p:nvPr/>
        </p:nvSpPr>
        <p:spPr>
          <a:xfrm>
            <a:off x="697052" y="838200"/>
            <a:ext cx="4753535" cy="830983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CA" sz="5400" u="none" strike="noStrike">
                <a:solidFill>
                  <a:srgbClr val="1C1C1C"/>
                </a:solidFill>
                <a:latin typeface="Avenir"/>
                <a:ea typeface="Avenir"/>
                <a:cs typeface="Avenir"/>
                <a:sym typeface="Avenir"/>
              </a:rPr>
              <a:t>Complète le guide d’anticipation</a:t>
            </a:r>
            <a:br>
              <a:rPr b="1" i="0" lang="en-CA" sz="5400" u="none" strike="noStrike">
                <a:solidFill>
                  <a:srgbClr val="1C1C1C"/>
                </a:solidFill>
                <a:latin typeface="Avenir"/>
                <a:ea typeface="Avenir"/>
                <a:cs typeface="Avenir"/>
                <a:sym typeface="Avenir"/>
              </a:rPr>
            </a:br>
            <a:br>
              <a:rPr b="1" i="0" lang="en-CA" sz="5400" u="none" strike="noStrike">
                <a:solidFill>
                  <a:srgbClr val="1C1C1C"/>
                </a:solidFill>
                <a:latin typeface="Avenir"/>
                <a:ea typeface="Avenir"/>
                <a:cs typeface="Avenir"/>
                <a:sym typeface="Avenir"/>
              </a:rPr>
            </a:br>
            <a:endParaRPr b="0" i="0" sz="16600" u="none" strike="noStrike">
              <a:solidFill>
                <a:srgbClr val="1C1C1C"/>
              </a:solidFill>
              <a:latin typeface="Avenir"/>
              <a:ea typeface="Avenir"/>
              <a:cs typeface="Avenir"/>
              <a:sym typeface="Avenir"/>
            </a:endParaRPr>
          </a:p>
          <a:p>
            <a:pPr indent="0" lvl="0" marL="0" marR="0" rtl="0" algn="l">
              <a:spcBef>
                <a:spcPts val="0"/>
              </a:spcBef>
              <a:spcAft>
                <a:spcPts val="0"/>
              </a:spcAft>
              <a:buNone/>
            </a:pPr>
            <a:br>
              <a:rPr lang="en-CA" sz="5400">
                <a:solidFill>
                  <a:schemeClr val="dk1"/>
                </a:solidFill>
                <a:latin typeface="Arial"/>
                <a:ea typeface="Arial"/>
                <a:cs typeface="Arial"/>
                <a:sym typeface="Arial"/>
              </a:rPr>
            </a:br>
            <a:br>
              <a:rPr lang="en-CA" sz="5400">
                <a:solidFill>
                  <a:schemeClr val="dk1"/>
                </a:solidFill>
                <a:latin typeface="Arial"/>
                <a:ea typeface="Arial"/>
                <a:cs typeface="Arial"/>
                <a:sym typeface="Arial"/>
              </a:rPr>
            </a:br>
            <a:endParaRPr b="1" sz="4999">
              <a:solidFill>
                <a:srgbClr val="1C1C1C"/>
              </a:solidFill>
              <a:latin typeface="Avenir"/>
              <a:ea typeface="Avenir"/>
              <a:cs typeface="Avenir"/>
              <a:sym typeface="Avenir"/>
            </a:endParaRPr>
          </a:p>
        </p:txBody>
      </p:sp>
      <p:sp>
        <p:nvSpPr>
          <p:cNvPr id="140" name="Google Shape;140;p5"/>
          <p:cNvSpPr txBox="1"/>
          <p:nvPr/>
        </p:nvSpPr>
        <p:spPr>
          <a:xfrm>
            <a:off x="6930797" y="1839798"/>
            <a:ext cx="10671037" cy="5909310"/>
          </a:xfrm>
          <a:prstGeom prst="rect">
            <a:avLst/>
          </a:prstGeom>
          <a:noFill/>
          <a:ln>
            <a:noFill/>
          </a:ln>
        </p:spPr>
        <p:txBody>
          <a:bodyPr anchorCtr="0" anchor="t" bIns="0" lIns="0" spcFirstLastPara="1" rIns="0" wrap="square" tIns="0">
            <a:spAutoFit/>
          </a:bodyPr>
          <a:lstStyle/>
          <a:p>
            <a:pPr indent="-571500" lvl="0" marL="571500" marR="0" rtl="0" algn="l">
              <a:spcBef>
                <a:spcPts val="0"/>
              </a:spcBef>
              <a:spcAft>
                <a:spcPts val="0"/>
              </a:spcAft>
              <a:buClr>
                <a:srgbClr val="585858"/>
              </a:buClr>
              <a:buSzPts val="3600"/>
              <a:buFont typeface="Noto Sans Symbols"/>
              <a:buChar char="✔"/>
            </a:pPr>
            <a:r>
              <a:rPr b="0" i="0" lang="en-CA" sz="3600" u="none" strike="noStrike">
                <a:solidFill>
                  <a:srgbClr val="585858"/>
                </a:solidFill>
                <a:latin typeface="Avenir"/>
                <a:ea typeface="Avenir"/>
                <a:cs typeface="Avenir"/>
                <a:sym typeface="Avenir"/>
              </a:rPr>
              <a:t>   Lis  chaque énoncé du </a:t>
            </a:r>
            <a:endParaRPr/>
          </a:p>
          <a:p>
            <a:pPr indent="-889000" lvl="0" marL="920750" marR="0" rtl="0" algn="l">
              <a:spcBef>
                <a:spcPts val="0"/>
              </a:spcBef>
              <a:spcAft>
                <a:spcPts val="0"/>
              </a:spcAft>
              <a:buNone/>
            </a:pPr>
            <a:r>
              <a:rPr b="0" i="0" lang="en-CA" sz="3600" strike="noStrike">
                <a:solidFill>
                  <a:srgbClr val="585858"/>
                </a:solidFill>
                <a:latin typeface="Avenir"/>
                <a:ea typeface="Avenir"/>
                <a:cs typeface="Avenir"/>
                <a:sym typeface="Avenir"/>
              </a:rPr>
              <a:t>       </a:t>
            </a:r>
            <a:r>
              <a:rPr b="0" i="0" lang="en-CA" sz="3600" u="sng" strike="noStrike">
                <a:solidFill>
                  <a:srgbClr val="0000FF"/>
                </a:solidFill>
                <a:latin typeface="Avenir"/>
                <a:ea typeface="Avenir"/>
                <a:cs typeface="Avenir"/>
                <a:sym typeface="Avenir"/>
              </a:rPr>
              <a:t>Guide d’anticipation de   l’exploitation sexuelle   des enfants et la traite des personnes</a:t>
            </a:r>
            <a:r>
              <a:rPr b="0" i="0" lang="en-CA" sz="3600" u="none" strike="noStrike">
                <a:solidFill>
                  <a:srgbClr val="585858"/>
                </a:solidFill>
                <a:latin typeface="Avenir"/>
                <a:ea typeface="Avenir"/>
                <a:cs typeface="Avenir"/>
                <a:sym typeface="Avenir"/>
              </a:rPr>
              <a:t>.</a:t>
            </a:r>
            <a:r>
              <a:rPr b="0" i="0" lang="en-CA" sz="3600" u="none" strike="noStrike">
                <a:solidFill>
                  <a:srgbClr val="FA12D9"/>
                </a:solidFill>
                <a:latin typeface="Avenir"/>
                <a:ea typeface="Avenir"/>
                <a:cs typeface="Avenir"/>
                <a:sym typeface="Avenir"/>
              </a:rPr>
              <a:t> </a:t>
            </a:r>
            <a:endParaRPr/>
          </a:p>
          <a:p>
            <a:pPr indent="0" lvl="0" marL="0" marR="0" rtl="0" algn="l">
              <a:spcBef>
                <a:spcPts val="0"/>
              </a:spcBef>
              <a:spcAft>
                <a:spcPts val="0"/>
              </a:spcAft>
              <a:buNone/>
            </a:pPr>
            <a:r>
              <a:t/>
            </a:r>
            <a:endParaRPr b="0" i="0" sz="3600" u="none" strike="noStrike">
              <a:solidFill>
                <a:srgbClr val="FA12D9"/>
              </a:solidFill>
              <a:latin typeface="Avenir"/>
              <a:ea typeface="Avenir"/>
              <a:cs typeface="Avenir"/>
              <a:sym typeface="Avenir"/>
            </a:endParaRPr>
          </a:p>
          <a:p>
            <a:pPr indent="-571500" lvl="0" marL="571500" marR="0" rtl="0" algn="l">
              <a:spcBef>
                <a:spcPts val="0"/>
              </a:spcBef>
              <a:spcAft>
                <a:spcPts val="0"/>
              </a:spcAft>
              <a:buClr>
                <a:srgbClr val="585858"/>
              </a:buClr>
              <a:buSzPts val="3600"/>
              <a:buFont typeface="Noto Sans Symbols"/>
              <a:buChar char="✔"/>
            </a:pPr>
            <a:r>
              <a:rPr b="0" i="0" lang="en-CA" sz="3600" u="none" strike="noStrike">
                <a:solidFill>
                  <a:srgbClr val="585858"/>
                </a:solidFill>
                <a:latin typeface="Avenir"/>
                <a:ea typeface="Avenir"/>
                <a:cs typeface="Avenir"/>
                <a:sym typeface="Avenir"/>
              </a:rPr>
              <a:t>  Encercle les mots qui ne te sont pas familiers. </a:t>
            </a:r>
            <a:endParaRPr/>
          </a:p>
          <a:p>
            <a:pPr indent="0" lvl="0" marL="0" marR="0" rtl="0" algn="l">
              <a:spcBef>
                <a:spcPts val="0"/>
              </a:spcBef>
              <a:spcAft>
                <a:spcPts val="0"/>
              </a:spcAft>
              <a:buNone/>
            </a:pPr>
            <a:r>
              <a:t/>
            </a:r>
            <a:endParaRPr b="0" i="0" sz="3600" u="none" strike="noStrike">
              <a:solidFill>
                <a:srgbClr val="585858"/>
              </a:solidFill>
              <a:latin typeface="Avenir"/>
              <a:ea typeface="Avenir"/>
              <a:cs typeface="Avenir"/>
              <a:sym typeface="Avenir"/>
            </a:endParaRPr>
          </a:p>
          <a:p>
            <a:pPr indent="-857250" lvl="0" marL="857250" marR="0" rtl="0" algn="l">
              <a:spcBef>
                <a:spcPts val="0"/>
              </a:spcBef>
              <a:spcAft>
                <a:spcPts val="0"/>
              </a:spcAft>
              <a:buClr>
                <a:srgbClr val="585858"/>
              </a:buClr>
              <a:buSzPts val="3600"/>
              <a:buFont typeface="Noto Sans Symbols"/>
              <a:buChar char="✔"/>
            </a:pPr>
            <a:r>
              <a:rPr b="0" i="0" lang="en-CA" sz="3600" u="none" strike="noStrike">
                <a:solidFill>
                  <a:srgbClr val="585858"/>
                </a:solidFill>
                <a:latin typeface="Avenir"/>
                <a:ea typeface="Avenir"/>
                <a:cs typeface="Avenir"/>
                <a:sym typeface="Avenir"/>
              </a:rPr>
              <a:t>Coche dans quelle mesure tu crois chaque énoncé.</a:t>
            </a:r>
            <a:endParaRPr/>
          </a:p>
          <a:p>
            <a:pPr indent="0" lvl="0" marL="0" marR="0" rtl="0" algn="l">
              <a:spcBef>
                <a:spcPts val="0"/>
              </a:spcBef>
              <a:spcAft>
                <a:spcPts val="0"/>
              </a:spcAft>
              <a:buNone/>
            </a:pPr>
            <a:r>
              <a:t/>
            </a:r>
            <a:endParaRPr b="0" i="0" sz="6000" u="none" strike="noStrike">
              <a:solidFill>
                <a:srgbClr val="000000"/>
              </a:solidFill>
              <a:latin typeface="Avenir"/>
              <a:ea typeface="Avenir"/>
              <a:cs typeface="Avenir"/>
              <a:sym typeface="Avenir"/>
            </a:endParaRPr>
          </a:p>
          <a:p>
            <a:pPr indent="-857250" lvl="0" marL="857250" marR="0" rtl="0" algn="l">
              <a:spcBef>
                <a:spcPts val="0"/>
              </a:spcBef>
              <a:spcAft>
                <a:spcPts val="0"/>
              </a:spcAft>
              <a:buClr>
                <a:srgbClr val="585858"/>
              </a:buClr>
              <a:buSzPts val="3600"/>
              <a:buFont typeface="Noto Sans Symbols"/>
              <a:buChar char="✔"/>
            </a:pPr>
            <a:r>
              <a:rPr b="0" i="0" lang="en-CA" sz="3600" u="none" strike="noStrike">
                <a:solidFill>
                  <a:srgbClr val="585858"/>
                </a:solidFill>
                <a:latin typeface="Avenir"/>
                <a:ea typeface="Avenir"/>
                <a:cs typeface="Avenir"/>
                <a:sym typeface="Avenir"/>
              </a:rPr>
              <a:t>Note tes questions ou commentaires. </a:t>
            </a:r>
            <a:endParaRPr/>
          </a:p>
        </p:txBody>
      </p:sp>
      <p:pic>
        <p:nvPicPr>
          <p:cNvPr id="141" name="Google Shape;141;p5"/>
          <p:cNvPicPr preferRelativeResize="0"/>
          <p:nvPr/>
        </p:nvPicPr>
        <p:blipFill rotWithShape="1">
          <a:blip r:embed="rId3">
            <a:alphaModFix/>
          </a:blip>
          <a:srcRect b="0" l="0" r="0" t="0"/>
          <a:stretch/>
        </p:blipFill>
        <p:spPr>
          <a:xfrm>
            <a:off x="859118" y="5138057"/>
            <a:ext cx="2032000" cy="2032000"/>
          </a:xfrm>
          <a:prstGeom prst="rect">
            <a:avLst/>
          </a:prstGeom>
          <a:noFill/>
          <a:ln>
            <a:noFill/>
          </a:ln>
        </p:spPr>
      </p:pic>
      <p:pic>
        <p:nvPicPr>
          <p:cNvPr id="142" name="Google Shape;142;p5"/>
          <p:cNvPicPr preferRelativeResize="0"/>
          <p:nvPr/>
        </p:nvPicPr>
        <p:blipFill rotWithShape="1">
          <a:blip r:embed="rId4">
            <a:alphaModFix/>
          </a:blip>
          <a:srcRect b="0" l="0" r="0" t="0"/>
          <a:stretch/>
        </p:blipFill>
        <p:spPr>
          <a:xfrm>
            <a:off x="2891117" y="7059438"/>
            <a:ext cx="1524000" cy="1524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grpSp>
        <p:nvGrpSpPr>
          <p:cNvPr id="147" name="Google Shape;147;p6"/>
          <p:cNvGrpSpPr/>
          <p:nvPr/>
        </p:nvGrpSpPr>
        <p:grpSpPr>
          <a:xfrm>
            <a:off x="0" y="-144661"/>
            <a:ext cx="634634" cy="10431661"/>
            <a:chOff x="0" y="-38100"/>
            <a:chExt cx="167146" cy="2747433"/>
          </a:xfrm>
        </p:grpSpPr>
        <p:sp>
          <p:nvSpPr>
            <p:cNvPr id="148" name="Google Shape;148;p6"/>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C8A18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 name="Google Shape;149;p6"/>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150" name="Google Shape;150;p6"/>
          <p:cNvGrpSpPr/>
          <p:nvPr/>
        </p:nvGrpSpPr>
        <p:grpSpPr>
          <a:xfrm>
            <a:off x="634634" y="-144661"/>
            <a:ext cx="17832660" cy="10431661"/>
            <a:chOff x="0" y="-38100"/>
            <a:chExt cx="4696668" cy="2747433"/>
          </a:xfrm>
        </p:grpSpPr>
        <p:sp>
          <p:nvSpPr>
            <p:cNvPr id="151" name="Google Shape;151;p6"/>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6"/>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153" name="Google Shape;153;p6"/>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4" name="Google Shape;154;p6"/>
          <p:cNvSpPr/>
          <p:nvPr/>
        </p:nvSpPr>
        <p:spPr>
          <a:xfrm>
            <a:off x="634634" y="-725735"/>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5" name="Google Shape;155;p6"/>
          <p:cNvSpPr txBox="1"/>
          <p:nvPr/>
        </p:nvSpPr>
        <p:spPr>
          <a:xfrm>
            <a:off x="4902330" y="2532920"/>
            <a:ext cx="9349224" cy="318023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CA" sz="7200" u="none" strike="noStrike">
                <a:solidFill>
                  <a:srgbClr val="1C1C1C"/>
                </a:solidFill>
                <a:latin typeface="Avenir"/>
                <a:ea typeface="Avenir"/>
                <a:cs typeface="Avenir"/>
                <a:sym typeface="Avenir"/>
              </a:rPr>
              <a:t>Discutons maintenant de tes réflexions…</a:t>
            </a:r>
            <a:endParaRPr sz="23900">
              <a:solidFill>
                <a:srgbClr val="1C1C1C"/>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grpSp>
        <p:nvGrpSpPr>
          <p:cNvPr id="160" name="Google Shape;160;p7"/>
          <p:cNvGrpSpPr/>
          <p:nvPr/>
        </p:nvGrpSpPr>
        <p:grpSpPr>
          <a:xfrm>
            <a:off x="-239425" y="-144661"/>
            <a:ext cx="18706719" cy="10431661"/>
            <a:chOff x="0" y="-38100"/>
            <a:chExt cx="4926873" cy="2747433"/>
          </a:xfrm>
        </p:grpSpPr>
        <p:sp>
          <p:nvSpPr>
            <p:cNvPr id="161" name="Google Shape;161;p7"/>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2" name="Google Shape;162;p7"/>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163" name="Google Shape;163;p7"/>
          <p:cNvSpPr/>
          <p:nvPr/>
        </p:nvSpPr>
        <p:spPr>
          <a:xfrm>
            <a:off x="-239425" y="9375126"/>
            <a:ext cx="19420015" cy="902349"/>
          </a:xfrm>
          <a:custGeom>
            <a:rect b="b" l="l" r="r" t="t"/>
            <a:pathLst>
              <a:path extrusionOk="0" h="902349" w="19420015">
                <a:moveTo>
                  <a:pt x="0" y="0"/>
                </a:moveTo>
                <a:lnTo>
                  <a:pt x="19420015" y="0"/>
                </a:lnTo>
                <a:lnTo>
                  <a:pt x="19420015" y="902349"/>
                </a:lnTo>
                <a:lnTo>
                  <a:pt x="0" y="902349"/>
                </a:lnTo>
                <a:lnTo>
                  <a:pt x="0" y="0"/>
                </a:lnTo>
                <a:close/>
              </a:path>
            </a:pathLst>
          </a:custGeom>
          <a:blipFill rotWithShape="1">
            <a:blip r:embed="rId3">
              <a:alphaModFix/>
            </a:blip>
            <a:stretch>
              <a:fillRect b="-27034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4" name="Google Shape;164;p7"/>
          <p:cNvSpPr txBox="1"/>
          <p:nvPr/>
        </p:nvSpPr>
        <p:spPr>
          <a:xfrm>
            <a:off x="4876352" y="624998"/>
            <a:ext cx="9349224" cy="326230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CA" sz="5400" u="none" strike="noStrike">
                <a:solidFill>
                  <a:srgbClr val="1C1C1C"/>
                </a:solidFill>
                <a:latin typeface="Avenir"/>
                <a:ea typeface="Avenir"/>
                <a:cs typeface="Avenir"/>
                <a:sym typeface="Avenir"/>
              </a:rPr>
              <a:t>Préparons notre discussion</a:t>
            </a:r>
            <a:endParaRPr/>
          </a:p>
          <a:p>
            <a:pPr indent="0" lvl="0" marL="0" marR="0" rtl="0" algn="l">
              <a:spcBef>
                <a:spcPts val="0"/>
              </a:spcBef>
              <a:spcAft>
                <a:spcPts val="0"/>
              </a:spcAft>
              <a:buNone/>
            </a:pPr>
            <a:br>
              <a:rPr lang="en-CA" sz="5400">
                <a:solidFill>
                  <a:schemeClr val="dk1"/>
                </a:solidFill>
                <a:latin typeface="Arial"/>
                <a:ea typeface="Arial"/>
                <a:cs typeface="Arial"/>
                <a:sym typeface="Arial"/>
              </a:rPr>
            </a:br>
            <a:br>
              <a:rPr lang="en-CA" sz="5400">
                <a:solidFill>
                  <a:schemeClr val="dk1"/>
                </a:solidFill>
                <a:latin typeface="Arial"/>
                <a:ea typeface="Arial"/>
                <a:cs typeface="Arial"/>
                <a:sym typeface="Arial"/>
              </a:rPr>
            </a:br>
            <a:endParaRPr b="1" sz="4999">
              <a:solidFill>
                <a:srgbClr val="1C1C1C"/>
              </a:solidFill>
              <a:latin typeface="Avenir"/>
              <a:ea typeface="Avenir"/>
              <a:cs typeface="Avenir"/>
              <a:sym typeface="Avenir"/>
            </a:endParaRPr>
          </a:p>
        </p:txBody>
      </p:sp>
      <p:sp>
        <p:nvSpPr>
          <p:cNvPr id="165" name="Google Shape;165;p7"/>
          <p:cNvSpPr txBox="1"/>
          <p:nvPr/>
        </p:nvSpPr>
        <p:spPr>
          <a:xfrm>
            <a:off x="3509967" y="3009900"/>
            <a:ext cx="11207933" cy="515525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CA" sz="4400" u="none" strike="noStrike">
                <a:solidFill>
                  <a:srgbClr val="585858"/>
                </a:solidFill>
                <a:latin typeface="Avenir"/>
                <a:ea typeface="Avenir"/>
                <a:cs typeface="Avenir"/>
                <a:sym typeface="Avenir"/>
              </a:rPr>
              <a:t>Avec un partenaire, discutez de vos réflexions. Utilisez la colonne « Idées, questions, notes » pour indiquer, à l’aide de mots ou de phrases, les énoncés sur lesquels il y a des désaccords.</a:t>
            </a:r>
            <a:endParaRPr b="0" i="0" sz="4400" u="none" strike="noStrike">
              <a:solidFill>
                <a:srgbClr val="000000"/>
              </a:solidFill>
              <a:latin typeface="Avenir"/>
              <a:ea typeface="Avenir"/>
              <a:cs typeface="Avenir"/>
              <a:sym typeface="Avenir"/>
            </a:endParaRPr>
          </a:p>
          <a:p>
            <a:pPr indent="0" lvl="0" marL="0" marR="0" rtl="0" algn="l">
              <a:spcBef>
                <a:spcPts val="0"/>
              </a:spcBef>
              <a:spcAft>
                <a:spcPts val="0"/>
              </a:spcAft>
              <a:buNone/>
            </a:pPr>
            <a:br>
              <a:rPr lang="en-CA" sz="4400">
                <a:solidFill>
                  <a:schemeClr val="dk1"/>
                </a:solidFill>
                <a:latin typeface="Avenir"/>
                <a:ea typeface="Avenir"/>
                <a:cs typeface="Avenir"/>
                <a:sym typeface="Avenir"/>
              </a:rPr>
            </a:br>
            <a:br>
              <a:rPr lang="en-CA" sz="3600">
                <a:solidFill>
                  <a:schemeClr val="dk1"/>
                </a:solidFill>
                <a:latin typeface="Arial"/>
                <a:ea typeface="Arial"/>
                <a:cs typeface="Arial"/>
                <a:sym typeface="Arial"/>
              </a:rPr>
            </a:br>
            <a:endParaRPr sz="3500">
              <a:solidFill>
                <a:srgbClr val="1C1C1C"/>
              </a:solidFill>
              <a:latin typeface="Avenir"/>
              <a:ea typeface="Avenir"/>
              <a:cs typeface="Avenir"/>
              <a:sym typeface="Avenir"/>
            </a:endParaRPr>
          </a:p>
        </p:txBody>
      </p:sp>
      <p:pic>
        <p:nvPicPr>
          <p:cNvPr descr="Google Shape;132;p6" id="166" name="Google Shape;166;p7"/>
          <p:cNvPicPr preferRelativeResize="0"/>
          <p:nvPr/>
        </p:nvPicPr>
        <p:blipFill rotWithShape="1">
          <a:blip r:embed="rId4">
            <a:alphaModFix/>
          </a:blip>
          <a:srcRect b="0" l="0" r="0" t="0"/>
          <a:stretch/>
        </p:blipFill>
        <p:spPr>
          <a:xfrm>
            <a:off x="15142171" y="1345701"/>
            <a:ext cx="2541600" cy="2541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3" name="Google Shape;173;p8"/>
          <p:cNvSpPr txBox="1"/>
          <p:nvPr/>
        </p:nvSpPr>
        <p:spPr>
          <a:xfrm>
            <a:off x="1449511" y="1375762"/>
            <a:ext cx="6096505" cy="326230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CA" sz="5400" u="none" strike="noStrike">
                <a:solidFill>
                  <a:schemeClr val="dk1"/>
                </a:solidFill>
                <a:latin typeface="Avenir"/>
                <a:ea typeface="Avenir"/>
                <a:cs typeface="Avenir"/>
                <a:sym typeface="Avenir"/>
              </a:rPr>
              <a:t>Partageons:</a:t>
            </a:r>
            <a:endParaRPr/>
          </a:p>
          <a:p>
            <a:pPr indent="0" lvl="0" marL="0" marR="0" rtl="0" algn="l">
              <a:spcBef>
                <a:spcPts val="0"/>
              </a:spcBef>
              <a:spcAft>
                <a:spcPts val="0"/>
              </a:spcAft>
              <a:buNone/>
            </a:pPr>
            <a:br>
              <a:rPr lang="en-CA" sz="5400">
                <a:solidFill>
                  <a:schemeClr val="dk1"/>
                </a:solidFill>
                <a:latin typeface="Arial"/>
                <a:ea typeface="Arial"/>
                <a:cs typeface="Arial"/>
                <a:sym typeface="Arial"/>
              </a:rPr>
            </a:br>
            <a:br>
              <a:rPr lang="en-CA" sz="5400">
                <a:solidFill>
                  <a:schemeClr val="dk1"/>
                </a:solidFill>
                <a:latin typeface="Arial"/>
                <a:ea typeface="Arial"/>
                <a:cs typeface="Arial"/>
                <a:sym typeface="Arial"/>
              </a:rPr>
            </a:br>
            <a:endParaRPr b="1" sz="4999">
              <a:solidFill>
                <a:srgbClr val="1C1C1C"/>
              </a:solidFill>
              <a:latin typeface="Avenir"/>
              <a:ea typeface="Avenir"/>
              <a:cs typeface="Avenir"/>
              <a:sym typeface="Avenir"/>
            </a:endParaRPr>
          </a:p>
        </p:txBody>
      </p:sp>
      <p:sp>
        <p:nvSpPr>
          <p:cNvPr id="174" name="Google Shape;174;p8"/>
          <p:cNvSpPr txBox="1"/>
          <p:nvPr/>
        </p:nvSpPr>
        <p:spPr>
          <a:xfrm>
            <a:off x="1449511" y="2865825"/>
            <a:ext cx="10210295" cy="5539978"/>
          </a:xfrm>
          <a:prstGeom prst="rect">
            <a:avLst/>
          </a:prstGeom>
          <a:noFill/>
          <a:ln>
            <a:noFill/>
          </a:ln>
        </p:spPr>
        <p:txBody>
          <a:bodyPr anchorCtr="0" anchor="t" bIns="0" lIns="0" spcFirstLastPara="1" rIns="0" wrap="square" tIns="0">
            <a:spAutoFit/>
          </a:bodyPr>
          <a:lstStyle/>
          <a:p>
            <a:pPr indent="-254000" lvl="0" marL="38100" marR="0" rtl="0" algn="l">
              <a:spcBef>
                <a:spcPts val="0"/>
              </a:spcBef>
              <a:spcAft>
                <a:spcPts val="0"/>
              </a:spcAft>
              <a:buClr>
                <a:srgbClr val="585858"/>
              </a:buClr>
              <a:buSzPts val="4000"/>
              <a:buFont typeface="Arial"/>
              <a:buChar char="•"/>
            </a:pPr>
            <a:r>
              <a:rPr b="0" i="0" lang="en-CA" sz="4000" u="none" strike="noStrike">
                <a:solidFill>
                  <a:srgbClr val="585858"/>
                </a:solidFill>
                <a:latin typeface="Avenir"/>
                <a:ea typeface="Avenir"/>
                <a:cs typeface="Avenir"/>
                <a:sym typeface="Avenir"/>
              </a:rPr>
              <a:t>Quel ou quels énoncés étaient difficiles à aborder? Quels sont ceux dont vous n’étiez pas sûr de la réponse? Pourquoi?</a:t>
            </a:r>
            <a:endParaRPr/>
          </a:p>
          <a:p>
            <a:pPr indent="0" lvl="0" marL="38100" marR="0" rtl="0" algn="l">
              <a:spcBef>
                <a:spcPts val="0"/>
              </a:spcBef>
              <a:spcAft>
                <a:spcPts val="0"/>
              </a:spcAft>
              <a:buNone/>
            </a:pPr>
            <a:r>
              <a:t/>
            </a:r>
            <a:endParaRPr b="0" i="0" sz="4000" u="none" strike="noStrike">
              <a:solidFill>
                <a:srgbClr val="585858"/>
              </a:solidFill>
              <a:latin typeface="Avenir"/>
              <a:ea typeface="Avenir"/>
              <a:cs typeface="Avenir"/>
              <a:sym typeface="Avenir"/>
            </a:endParaRPr>
          </a:p>
          <a:p>
            <a:pPr indent="-254000" lvl="0" marL="38100" marR="0" rtl="0" algn="l">
              <a:spcBef>
                <a:spcPts val="0"/>
              </a:spcBef>
              <a:spcAft>
                <a:spcPts val="0"/>
              </a:spcAft>
              <a:buClr>
                <a:srgbClr val="585858"/>
              </a:buClr>
              <a:buSzPts val="4000"/>
              <a:buFont typeface="Arial"/>
              <a:buChar char="•"/>
            </a:pPr>
            <a:r>
              <a:rPr b="0" i="0" lang="en-CA" sz="4000" u="none" strike="noStrike">
                <a:solidFill>
                  <a:srgbClr val="585858"/>
                </a:solidFill>
                <a:latin typeface="Avenir"/>
                <a:ea typeface="Avenir"/>
                <a:cs typeface="Avenir"/>
                <a:sym typeface="Avenir"/>
              </a:rPr>
              <a:t>Quel énoncé remet le plus en question ta façon de penser? Pourquoi?</a:t>
            </a:r>
            <a:endParaRPr/>
          </a:p>
          <a:p>
            <a:pPr indent="0" lvl="0" marL="38100" marR="0" rtl="0" algn="l">
              <a:spcBef>
                <a:spcPts val="0"/>
              </a:spcBef>
              <a:spcAft>
                <a:spcPts val="0"/>
              </a:spcAft>
              <a:buNone/>
            </a:pPr>
            <a:r>
              <a:t/>
            </a:r>
            <a:endParaRPr b="0" i="0" sz="4000" u="none" strike="noStrike">
              <a:solidFill>
                <a:srgbClr val="585858"/>
              </a:solidFill>
              <a:latin typeface="Avenir"/>
              <a:ea typeface="Avenir"/>
              <a:cs typeface="Avenir"/>
              <a:sym typeface="Avenir"/>
            </a:endParaRPr>
          </a:p>
          <a:p>
            <a:pPr indent="-254000" lvl="0" marL="38100" marR="0" rtl="0" algn="l">
              <a:spcBef>
                <a:spcPts val="0"/>
              </a:spcBef>
              <a:spcAft>
                <a:spcPts val="0"/>
              </a:spcAft>
              <a:buClr>
                <a:srgbClr val="585858"/>
              </a:buClr>
              <a:buSzPts val="4000"/>
              <a:buFont typeface="Arial"/>
              <a:buChar char="•"/>
            </a:pPr>
            <a:r>
              <a:rPr b="0" i="0" lang="en-CA" sz="4000" u="none" strike="noStrike">
                <a:solidFill>
                  <a:srgbClr val="585858"/>
                </a:solidFill>
                <a:latin typeface="Avenir"/>
                <a:ea typeface="Avenir"/>
                <a:cs typeface="Avenir"/>
                <a:sym typeface="Avenir"/>
              </a:rPr>
              <a:t>Quelles questions te poses-tu sur ce sujet? Qu’est-ce qui t’intrigue?</a:t>
            </a:r>
            <a:endParaRPr/>
          </a:p>
        </p:txBody>
      </p:sp>
      <p:pic>
        <p:nvPicPr>
          <p:cNvPr id="175" name="Google Shape;175;p8"/>
          <p:cNvPicPr preferRelativeResize="0"/>
          <p:nvPr/>
        </p:nvPicPr>
        <p:blipFill rotWithShape="1">
          <a:blip r:embed="rId4">
            <a:alphaModFix/>
          </a:blip>
          <a:srcRect b="0" l="0" r="0" t="0"/>
          <a:stretch/>
        </p:blipFill>
        <p:spPr>
          <a:xfrm>
            <a:off x="12345003" y="3006914"/>
            <a:ext cx="5257800" cy="525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A18F"/>
        </a:solidFill>
      </p:bgPr>
    </p:bg>
    <p:spTree>
      <p:nvGrpSpPr>
        <p:cNvPr id="180" name="Shape 180"/>
        <p:cNvGrpSpPr/>
        <p:nvPr/>
      </p:nvGrpSpPr>
      <p:grpSpPr>
        <a:xfrm>
          <a:off x="0" y="0"/>
          <a:ext cx="0" cy="0"/>
          <a:chOff x="0" y="0"/>
          <a:chExt cx="0" cy="0"/>
        </a:xfrm>
      </p:grpSpPr>
      <p:sp>
        <p:nvSpPr>
          <p:cNvPr id="181" name="Google Shape;181;p9"/>
          <p:cNvSpPr/>
          <p:nvPr/>
        </p:nvSpPr>
        <p:spPr>
          <a:xfrm>
            <a:off x="0" y="-199068"/>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2" name="Google Shape;182;p9"/>
          <p:cNvSpPr txBox="1"/>
          <p:nvPr/>
        </p:nvSpPr>
        <p:spPr>
          <a:xfrm>
            <a:off x="3999867" y="1362764"/>
            <a:ext cx="10288265" cy="415498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CA" sz="5400" u="none" strike="noStrike">
                <a:solidFill>
                  <a:srgbClr val="1C1C1C"/>
                </a:solidFill>
                <a:latin typeface="Avenir"/>
                <a:ea typeface="Avenir"/>
                <a:cs typeface="Avenir"/>
                <a:sym typeface="Avenir"/>
              </a:rPr>
              <a:t>Activité 2: L’exploitation sexuelle: une réalité!</a:t>
            </a:r>
            <a:endParaRPr b="0" i="0" sz="5400" u="none" strike="noStrike">
              <a:solidFill>
                <a:srgbClr val="1C1C1C"/>
              </a:solidFill>
              <a:latin typeface="Avenir"/>
              <a:ea typeface="Avenir"/>
              <a:cs typeface="Avenir"/>
              <a:sym typeface="Avenir"/>
            </a:endParaRPr>
          </a:p>
          <a:p>
            <a:pPr indent="0" lvl="0" marL="0" marR="0" rtl="0" algn="ctr">
              <a:spcBef>
                <a:spcPts val="0"/>
              </a:spcBef>
              <a:spcAft>
                <a:spcPts val="0"/>
              </a:spcAft>
              <a:buNone/>
            </a:pPr>
            <a:br>
              <a:rPr lang="en-CA" sz="5400">
                <a:solidFill>
                  <a:srgbClr val="1C1C1C"/>
                </a:solidFill>
                <a:latin typeface="Avenir"/>
                <a:ea typeface="Avenir"/>
                <a:cs typeface="Avenir"/>
                <a:sym typeface="Avenir"/>
              </a:rPr>
            </a:br>
            <a:br>
              <a:rPr lang="en-CA" sz="5400">
                <a:solidFill>
                  <a:schemeClr val="dk1"/>
                </a:solidFill>
                <a:latin typeface="Arial"/>
                <a:ea typeface="Arial"/>
                <a:cs typeface="Arial"/>
                <a:sym typeface="Arial"/>
              </a:rPr>
            </a:br>
            <a:endParaRPr b="1" sz="5400">
              <a:solidFill>
                <a:schemeClr val="dk1"/>
              </a:solidFill>
              <a:latin typeface="Avenir"/>
              <a:ea typeface="Avenir"/>
              <a:cs typeface="Avenir"/>
              <a:sym typeface="Avenir"/>
            </a:endParaRPr>
          </a:p>
        </p:txBody>
      </p:sp>
      <p:sp>
        <p:nvSpPr>
          <p:cNvPr id="183" name="Google Shape;183;p9"/>
          <p:cNvSpPr txBox="1"/>
          <p:nvPr/>
        </p:nvSpPr>
        <p:spPr>
          <a:xfrm>
            <a:off x="1447800" y="3652527"/>
            <a:ext cx="9304380" cy="4431983"/>
          </a:xfrm>
          <a:prstGeom prst="rect">
            <a:avLst/>
          </a:prstGeom>
          <a:noFill/>
          <a:ln>
            <a:noFill/>
          </a:ln>
        </p:spPr>
        <p:txBody>
          <a:bodyPr anchorCtr="0" anchor="t" bIns="0" lIns="0" spcFirstLastPara="1" rIns="0" wrap="square" tIns="0">
            <a:spAutoFit/>
          </a:bodyPr>
          <a:lstStyle/>
          <a:p>
            <a:pPr indent="0" lvl="0" marL="146050" marR="0" rtl="0" algn="l">
              <a:spcBef>
                <a:spcPts val="0"/>
              </a:spcBef>
              <a:spcAft>
                <a:spcPts val="0"/>
              </a:spcAft>
              <a:buNone/>
            </a:pPr>
            <a:r>
              <a:rPr b="0" i="0" lang="en-CA" sz="3600" u="none" strike="noStrike">
                <a:solidFill>
                  <a:srgbClr val="1C1C1C"/>
                </a:solidFill>
                <a:latin typeface="Avenir"/>
                <a:ea typeface="Avenir"/>
                <a:cs typeface="Avenir"/>
                <a:sym typeface="Avenir"/>
              </a:rPr>
              <a:t>Tu vas visionner </a:t>
            </a:r>
            <a:r>
              <a:rPr b="0" i="0" lang="en-CA" sz="3600" u="sng" strike="noStrike">
                <a:solidFill>
                  <a:srgbClr val="1C1C1C"/>
                </a:solidFill>
                <a:latin typeface="Avenir"/>
                <a:ea typeface="Avenir"/>
                <a:cs typeface="Avenir"/>
                <a:sym typeface="Avenir"/>
                <a:hlinkClick r:id="rId4">
                  <a:extLst>
                    <a:ext uri="{A12FA001-AC4F-418D-AE19-62706E023703}">
                      <ahyp:hlinkClr val="tx"/>
                    </a:ext>
                  </a:extLst>
                </a:hlinkClick>
              </a:rPr>
              <a:t>une vidéo</a:t>
            </a:r>
            <a:r>
              <a:rPr b="0" i="0" lang="en-CA" sz="3600" u="none" strike="noStrike">
                <a:solidFill>
                  <a:srgbClr val="1C1C1C"/>
                </a:solidFill>
                <a:latin typeface="Avenir"/>
                <a:ea typeface="Avenir"/>
                <a:cs typeface="Avenir"/>
                <a:sym typeface="Avenir"/>
              </a:rPr>
              <a:t>…</a:t>
            </a:r>
            <a:endParaRPr b="0" i="0" sz="6000" u="none" strike="noStrike">
              <a:solidFill>
                <a:srgbClr val="1C1C1C"/>
              </a:solidFill>
              <a:latin typeface="Avenir"/>
              <a:ea typeface="Avenir"/>
              <a:cs typeface="Avenir"/>
              <a:sym typeface="Avenir"/>
            </a:endParaRPr>
          </a:p>
          <a:p>
            <a:pPr indent="0" lvl="0" marL="146050" marR="0" rtl="0" algn="l">
              <a:spcBef>
                <a:spcPts val="0"/>
              </a:spcBef>
              <a:spcAft>
                <a:spcPts val="0"/>
              </a:spcAft>
              <a:buNone/>
            </a:pPr>
            <a:r>
              <a:rPr b="0" i="0" lang="en-CA" sz="3600" u="sng" strike="noStrike">
                <a:solidFill>
                  <a:srgbClr val="1C1C1C"/>
                </a:solidFill>
                <a:latin typeface="Avenir"/>
                <a:ea typeface="Avenir"/>
                <a:cs typeface="Avenir"/>
                <a:sym typeface="Avenir"/>
                <a:hlinkClick r:id="rId5">
                  <a:extLst>
                    <a:ext uri="{A12FA001-AC4F-418D-AE19-62706E023703}">
                      <ahyp:hlinkClr val="tx"/>
                    </a:ext>
                  </a:extLst>
                </a:hlinkClick>
              </a:rPr>
              <a:t>https://youtu.be/vb3os7i9gB4</a:t>
            </a:r>
            <a:endParaRPr sz="3600" u="sng">
              <a:solidFill>
                <a:srgbClr val="1C1C1C"/>
              </a:solidFill>
              <a:latin typeface="Avenir"/>
              <a:ea typeface="Avenir"/>
              <a:cs typeface="Avenir"/>
              <a:sym typeface="Avenir"/>
            </a:endParaRPr>
          </a:p>
          <a:p>
            <a:pPr indent="0" lvl="0" marL="146050" marR="0" rtl="0" algn="l">
              <a:spcBef>
                <a:spcPts val="0"/>
              </a:spcBef>
              <a:spcAft>
                <a:spcPts val="0"/>
              </a:spcAft>
              <a:buNone/>
            </a:pPr>
            <a:r>
              <a:t/>
            </a:r>
            <a:endParaRPr b="0" i="0" sz="1200" u="none" strike="noStrike">
              <a:solidFill>
                <a:srgbClr val="1C1C1C"/>
              </a:solidFill>
              <a:latin typeface="Avenir"/>
              <a:ea typeface="Avenir"/>
              <a:cs typeface="Avenir"/>
              <a:sym typeface="Avenir"/>
            </a:endParaRPr>
          </a:p>
          <a:p>
            <a:pPr indent="-228600" lvl="0" marL="76200" marR="0" rtl="0" algn="l">
              <a:spcBef>
                <a:spcPts val="0"/>
              </a:spcBef>
              <a:spcAft>
                <a:spcPts val="0"/>
              </a:spcAft>
              <a:buClr>
                <a:srgbClr val="1C1C1C"/>
              </a:buClr>
              <a:buSzPts val="3600"/>
              <a:buFont typeface="Arial"/>
              <a:buChar char="•"/>
            </a:pPr>
            <a:r>
              <a:rPr b="0" i="0" lang="en-CA" sz="3600" u="none" strike="noStrike">
                <a:solidFill>
                  <a:srgbClr val="1C1C1C"/>
                </a:solidFill>
                <a:latin typeface="Avenir"/>
                <a:ea typeface="Avenir"/>
                <a:cs typeface="Avenir"/>
                <a:sym typeface="Avenir"/>
              </a:rPr>
              <a:t>Pendant que tu la regardes, prête attention à tes réactions à la vidéo.</a:t>
            </a:r>
            <a:endParaRPr/>
          </a:p>
          <a:p>
            <a:pPr indent="0" lvl="0" marL="76200" marR="0" rtl="0" algn="l">
              <a:spcBef>
                <a:spcPts val="0"/>
              </a:spcBef>
              <a:spcAft>
                <a:spcPts val="0"/>
              </a:spcAft>
              <a:buClr>
                <a:schemeClr val="dk1"/>
              </a:buClr>
              <a:buSzPts val="1200"/>
              <a:buFont typeface="Arial"/>
              <a:buNone/>
            </a:pPr>
            <a:r>
              <a:t/>
            </a:r>
            <a:endParaRPr b="0" i="0" sz="1200" u="none" strike="noStrike">
              <a:solidFill>
                <a:srgbClr val="1C1C1C"/>
              </a:solidFill>
              <a:latin typeface="Avenir"/>
              <a:ea typeface="Avenir"/>
              <a:cs typeface="Avenir"/>
              <a:sym typeface="Avenir"/>
            </a:endParaRPr>
          </a:p>
          <a:p>
            <a:pPr indent="-228600" lvl="0" marL="76200" marR="0" rtl="0" algn="l">
              <a:spcBef>
                <a:spcPts val="0"/>
              </a:spcBef>
              <a:spcAft>
                <a:spcPts val="0"/>
              </a:spcAft>
              <a:buClr>
                <a:srgbClr val="1C1C1C"/>
              </a:buClr>
              <a:buSzPts val="3600"/>
              <a:buFont typeface="Arial"/>
              <a:buChar char="•"/>
            </a:pPr>
            <a:r>
              <a:rPr b="0" i="0" lang="en-CA" sz="3600" u="none" strike="noStrike">
                <a:solidFill>
                  <a:srgbClr val="1C1C1C"/>
                </a:solidFill>
                <a:latin typeface="Avenir"/>
                <a:ea typeface="Avenir"/>
                <a:cs typeface="Avenir"/>
                <a:sym typeface="Avenir"/>
              </a:rPr>
              <a:t>Par exemple, la vidéo peut te faire peur ou te mettre en colère.</a:t>
            </a:r>
            <a:endParaRPr/>
          </a:p>
          <a:p>
            <a:pPr indent="0" lvl="0" marL="76200" marR="0" rtl="0" algn="l">
              <a:spcBef>
                <a:spcPts val="0"/>
              </a:spcBef>
              <a:spcAft>
                <a:spcPts val="0"/>
              </a:spcAft>
              <a:buNone/>
            </a:pPr>
            <a:r>
              <a:t/>
            </a:r>
            <a:endParaRPr b="0" i="0" sz="1200" u="none" strike="noStrike">
              <a:solidFill>
                <a:srgbClr val="1C1C1C"/>
              </a:solidFill>
              <a:latin typeface="Avenir"/>
              <a:ea typeface="Avenir"/>
              <a:cs typeface="Avenir"/>
              <a:sym typeface="Avenir"/>
            </a:endParaRPr>
          </a:p>
          <a:p>
            <a:pPr indent="-228600" lvl="0" marL="76200" marR="0" rtl="0" algn="l">
              <a:spcBef>
                <a:spcPts val="0"/>
              </a:spcBef>
              <a:spcAft>
                <a:spcPts val="0"/>
              </a:spcAft>
              <a:buClr>
                <a:srgbClr val="1C1C1C"/>
              </a:buClr>
              <a:buSzPts val="3600"/>
              <a:buFont typeface="Arial"/>
              <a:buChar char="•"/>
            </a:pPr>
            <a:r>
              <a:rPr b="0" i="0" lang="en-CA" sz="3600" u="none" strike="noStrike">
                <a:solidFill>
                  <a:srgbClr val="1C1C1C"/>
                </a:solidFill>
                <a:latin typeface="Avenir"/>
                <a:ea typeface="Avenir"/>
                <a:cs typeface="Avenir"/>
                <a:sym typeface="Avenir"/>
              </a:rPr>
              <a:t>Note tes réactions, questions…</a:t>
            </a:r>
            <a:endParaRPr/>
          </a:p>
        </p:txBody>
      </p:sp>
      <p:pic>
        <p:nvPicPr>
          <p:cNvPr id="184" name="Google Shape;184;p9">
            <a:hlinkClick r:id="rId6"/>
          </p:cNvPr>
          <p:cNvPicPr preferRelativeResize="0"/>
          <p:nvPr/>
        </p:nvPicPr>
        <p:blipFill rotWithShape="1">
          <a:blip r:embed="rId7">
            <a:alphaModFix/>
          </a:blip>
          <a:srcRect b="0" l="0" r="0" t="0"/>
          <a:stretch/>
        </p:blipFill>
        <p:spPr>
          <a:xfrm>
            <a:off x="11273962" y="3413042"/>
            <a:ext cx="6028340" cy="5257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