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10287000" cx="18288000"/>
  <p:notesSz cx="6858000" cy="9144000"/>
  <p:embeddedFontLst>
    <p:embeddedFont>
      <p:font typeface="Lora"/>
      <p:regular r:id="rId36"/>
      <p:bold r:id="rId37"/>
      <p:italic r:id="rId38"/>
      <p:boldItalic r:id="rId39"/>
    </p:embeddedFont>
    <p:embeddedFont>
      <p:font typeface="Oswald"/>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2" roundtripDataSignature="AMtx7mgvmzGR/4vCLl7J6cQk+pwtNLwP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Oswald-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Lora-bold.fntdata"/><Relationship Id="rId14" Type="http://schemas.openxmlformats.org/officeDocument/2006/relationships/slide" Target="slides/slide9.xml"/><Relationship Id="rId36" Type="http://schemas.openxmlformats.org/officeDocument/2006/relationships/font" Target="fonts/Lora-regular.fntdata"/><Relationship Id="rId17" Type="http://schemas.openxmlformats.org/officeDocument/2006/relationships/slide" Target="slides/slide12.xml"/><Relationship Id="rId39" Type="http://schemas.openxmlformats.org/officeDocument/2006/relationships/font" Target="fonts/Lora-boldItalic.fntdata"/><Relationship Id="rId16" Type="http://schemas.openxmlformats.org/officeDocument/2006/relationships/slide" Target="slides/slide11.xml"/><Relationship Id="rId38" Type="http://schemas.openxmlformats.org/officeDocument/2006/relationships/font" Target="fonts/Lor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rprevent.ca/" TargetMode="External"/><Relationship Id="rId3" Type="http://schemas.openxmlformats.org/officeDocument/2006/relationships/hyperlink" Target="https://padlet.com/support/padlets_makeapadlet" TargetMode="External"/><Relationship Id="rId4" Type="http://schemas.openxmlformats.org/officeDocument/2006/relationships/hyperlink" Target="https://www.google.com/docs/about/" TargetMode="External"/><Relationship Id="rId5" Type="http://schemas.openxmlformats.org/officeDocument/2006/relationships/hyperlink" Target="https://www.zoho.com/doc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rprevent.ca/"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nadianhumantraffickinghotline.ca/"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rprevent.ca/"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rprevent.ca/"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 TargetMode="External"/><Relationship Id="rId3" Type="http://schemas.openxmlformats.org/officeDocument/2006/relationships/hyperlink" Target="https://kahoot.com/" TargetMode="External"/><Relationship Id="rId4" Type="http://schemas.openxmlformats.org/officeDocument/2006/relationships/hyperlink" Target="https://padlet.com/support/padlets_makeapadlet" TargetMode="External"/><Relationship Id="rId5" Type="http://schemas.openxmlformats.org/officeDocument/2006/relationships/hyperlink" Target="https://www.google.com/docs/about/" TargetMode="External"/><Relationship Id="rId6" Type="http://schemas.openxmlformats.org/officeDocument/2006/relationships/hyperlink" Target="https://www.zoho.com/doc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andup-international.com/fr/fr/training/land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Objectifs d’apprentissage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Discuter de l’importance de l’intervention des témoins et apprendre les différentes formes d’intervention possibles pour un ou une témoin d’une situation violente ou problématique.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Encourager les compétences à promouvoir l’équité, l’inclusion et l’intervention des témoins afin de remettre en cause les comportements sexistes, la chosification des femmes et les différents types de violence, y compris la traite des personnes à des fins d’exploitation sexuelle et l’exploitation sexuelle des enfants.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Remarques pour le personnel enseignant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Ce cours met l’accent sur la manière dont les témoins peuvent intervenir de manière à soutenir d’autres personnes confrontées à divers problèmes, notamment la violence basée sur le genre, le sexisme au niveau de la conversation et du comportement et l’homophobie. L’intervention des témoins est un terme qui a une vaste portée, et ce cours examinera des exemples d’intervention qui ont lieu « avant », « pendant » ou « après » le comportement préoccupant, dangereux ou illégal. Ce cours propose différentes portes d’entrée à la discussion et à la résolution de problèmes et s’inspire d’apprentissages qui concernent le consentement, l’intimidation, l’alliance, l’exploitation sexuelle des enfants et la traite de personnes à des fins d’exploitation sexuelle.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Il peut être utile de parler d’auteur ou d’autrice d’un crime ou d’une situation (qui est la cause du problème), de facilitateur ou facilitatrice (qui valide le comportement de l’auteur ou l’autrice) et de témoin apathique (qui observe l’action, la permettant de se produire) afin de favoriser un sentiment d’obligation morale chez les élèves pour qu’ils ou elles interviennent dans ces situations.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Il faut noter que d’aborder le thème de l’intervention des témoins pourrait déclencher un traumatisme émotionnel chez les élèves qui ont vécu des situations comparables. Il est important que les élèves aient les bons outils et conseils, non seulement pour soutenir la personne qui divulgue un mauvais traitement, mais pour se soutenir eux-mêmes et elles-mêmes par la suite.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u="sng">
                <a:solidFill>
                  <a:schemeClr val="dk1"/>
                </a:solidFill>
                <a:highlight>
                  <a:schemeClr val="lt1"/>
                </a:highlight>
              </a:rPr>
              <a:t>Guide de présentation en ligne :</a:t>
            </a:r>
            <a:endParaRPr b="1">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highlight>
                  <a:schemeClr val="lt1"/>
                </a:highlight>
              </a:rPr>
              <a:t>Tout au long de cette présentation PowerPoint, vous trouverez des suggestions d’outils et de plates-formes numériques pour la mise en œuvre d’activités dans des espaces virtuels.</a:t>
            </a:r>
            <a:endParaRPr>
              <a:solidFill>
                <a:schemeClr val="dk1"/>
              </a:solidFill>
              <a:highlight>
                <a:srgbClr val="EEFF41"/>
              </a:highlight>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highlight>
                <a:srgbClr val="FF0000"/>
              </a:highlight>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Supervision par les enseignant(e)s :</a:t>
            </a:r>
            <a:endParaRPr b="1" u="sng">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La technologie en ligne permet aux élèves de s’engager de manière significative à la fois avec le matériel de cours et avec leurs pairs. En raison de la nature sensible du contenu, ayez conscience du risque que des interactions peuvent déclencher des traumatismes. Les outils numériques que vous choisissez doivent refléter la maturité et la sensibilité de vos élèves. Par exemple, vous pouvez préférer les discussions avec tout le groupe, car elles permettent de surveiller la discussion si les interactions en petits groupes sans la supervision d’une personne adulte vous préoccupent.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Accès au matériel de soutien :</a:t>
            </a:r>
            <a:endParaRPr b="1" u="sng">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Le matériel de soutien se trouve dans les diaporamas d’accompagnement. Nous invitons les enseignants et enseignantes qui souhaitent l’utiliser à en télécharger une ou des versions sur leur ordinateur pour les distribuer aux élèves, le cas échéant. Les enseignants et enseignantes qui utilisent des systèmes de gestion de l’apprentissage doivent téléverser une version des fichiers pour les élèves qui souhaitent travailler de manière asynchrone. Notez que tous les cours, avec le matériel pédagogique intégré, peuvent être téléchargés sous forme de documents PDF et Word sur le site Web </a:t>
            </a:r>
            <a:r>
              <a:rPr lang="en-US" u="sng">
                <a:solidFill>
                  <a:srgbClr val="4A6EE0"/>
                </a:solidFill>
                <a:hlinkClick r:id="rId2">
                  <a:extLst>
                    <a:ext uri="{A12FA001-AC4F-418D-AE19-62706E023703}">
                      <ahyp:hlinkClr val="tx"/>
                    </a:ext>
                  </a:extLst>
                </a:hlinkClick>
              </a:rPr>
              <a:t>wrprevent.ca</a:t>
            </a:r>
            <a:r>
              <a:rPr lang="en-US">
                <a:solidFill>
                  <a:schemeClr val="dk1"/>
                </a:solidFill>
              </a:rPr>
              <a:t>.</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Guide de présentation en ligne : Mur de mots</a:t>
            </a:r>
            <a:endParaRPr u="sng">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latin typeface="Times"/>
              <a:ea typeface="Times"/>
              <a:cs typeface="Times"/>
              <a:sym typeface="Times"/>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Outils numériques suggérés :  </a:t>
            </a:r>
            <a:endParaRPr>
              <a:solidFill>
                <a:srgbClr val="0E101A"/>
              </a:solidFill>
            </a:endParaRPr>
          </a:p>
          <a:p>
            <a:pPr indent="-387350" lvl="0" marL="457200" rtl="0" algn="l">
              <a:lnSpc>
                <a:spcPct val="100000"/>
              </a:lnSpc>
              <a:spcBef>
                <a:spcPts val="0"/>
              </a:spcBef>
              <a:spcAft>
                <a:spcPts val="0"/>
              </a:spcAft>
              <a:buClr>
                <a:srgbClr val="4A6EE0"/>
              </a:buClr>
              <a:buSzPts val="1100"/>
              <a:buAutoNum type="arabicPeriod"/>
            </a:pPr>
            <a:r>
              <a:rPr i="1" lang="en-US">
                <a:solidFill>
                  <a:srgbClr val="0E101A"/>
                </a:solidFill>
              </a:rPr>
              <a:t>Padlet </a:t>
            </a:r>
            <a:r>
              <a:rPr i="1" lang="en-US" u="sng">
                <a:solidFill>
                  <a:srgbClr val="0563C1"/>
                </a:solidFill>
                <a:hlinkClick r:id="rId3">
                  <a:extLst>
                    <a:ext uri="{A12FA001-AC4F-418D-AE19-62706E023703}">
                      <ahyp:hlinkClr val="tx"/>
                    </a:ext>
                  </a:extLst>
                </a:hlinkClick>
              </a:rPr>
              <a:t>http://padlet.com/</a:t>
            </a:r>
            <a:endParaRPr i="1" u="sng">
              <a:solidFill>
                <a:srgbClr val="4A6EE0"/>
              </a:solidFill>
            </a:endParaRPr>
          </a:p>
          <a:p>
            <a:pPr indent="-387350" lvl="0" marL="457200" rtl="0" algn="l">
              <a:lnSpc>
                <a:spcPct val="100000"/>
              </a:lnSpc>
              <a:spcBef>
                <a:spcPts val="0"/>
              </a:spcBef>
              <a:spcAft>
                <a:spcPts val="0"/>
              </a:spcAft>
              <a:buClr>
                <a:srgbClr val="4A6EE0"/>
              </a:buClr>
              <a:buSzPts val="1100"/>
              <a:buAutoNum type="arabicPeriod"/>
            </a:pPr>
            <a:r>
              <a:rPr i="1" lang="en-US">
                <a:solidFill>
                  <a:srgbClr val="0E101A"/>
                </a:solidFill>
              </a:rPr>
              <a:t>Google Docs </a:t>
            </a:r>
            <a:r>
              <a:rPr i="1" lang="en-US" u="sng">
                <a:solidFill>
                  <a:srgbClr val="0563C1"/>
                </a:solidFill>
                <a:hlinkClick r:id="rId4">
                  <a:extLst>
                    <a:ext uri="{A12FA001-AC4F-418D-AE19-62706E023703}">
                      <ahyp:hlinkClr val="tx"/>
                    </a:ext>
                  </a:extLst>
                </a:hlinkClick>
              </a:rPr>
              <a:t>https://www.google.com/intl/fr_ca/docs/about/</a:t>
            </a:r>
            <a:endParaRPr i="1" u="sng">
              <a:solidFill>
                <a:srgbClr val="4A6EE0"/>
              </a:solidFill>
            </a:endParaRPr>
          </a:p>
          <a:p>
            <a:pPr indent="-387350" lvl="0" marL="457200" rtl="0" algn="l">
              <a:lnSpc>
                <a:spcPct val="100000"/>
              </a:lnSpc>
              <a:spcBef>
                <a:spcPts val="0"/>
              </a:spcBef>
              <a:spcAft>
                <a:spcPts val="0"/>
              </a:spcAft>
              <a:buClr>
                <a:srgbClr val="4A6EE0"/>
              </a:buClr>
              <a:buSzPts val="1100"/>
              <a:buAutoNum type="arabicPeriod"/>
            </a:pPr>
            <a:r>
              <a:rPr i="1" lang="en-US">
                <a:solidFill>
                  <a:srgbClr val="0E101A"/>
                </a:solidFill>
              </a:rPr>
              <a:t>Zoho Docs </a:t>
            </a:r>
            <a:r>
              <a:rPr i="1" lang="en-US" u="sng">
                <a:solidFill>
                  <a:srgbClr val="0563C1"/>
                </a:solidFill>
                <a:hlinkClick r:id="rId5">
                  <a:extLst>
                    <a:ext uri="{A12FA001-AC4F-418D-AE19-62706E023703}">
                      <ahyp:hlinkClr val="tx"/>
                    </a:ext>
                  </a:extLst>
                </a:hlinkClick>
              </a:rPr>
              <a:t>https://www.zoho.com/fr/docs/</a:t>
            </a:r>
            <a:endParaRPr i="1" u="sng">
              <a:solidFill>
                <a:srgbClr val="4A6EE0"/>
              </a:solidFill>
            </a:endParaRPr>
          </a:p>
          <a:p>
            <a:pPr indent="0" lvl="0" marL="0" rtl="0" algn="l">
              <a:lnSpc>
                <a:spcPct val="100000"/>
              </a:lnSpc>
              <a:spcBef>
                <a:spcPts val="0"/>
              </a:spcBef>
              <a:spcAft>
                <a:spcPts val="0"/>
              </a:spcAft>
              <a:buClr>
                <a:schemeClr val="dk1"/>
              </a:buClr>
              <a:buSzPts val="1100"/>
              <a:buFont typeface="Arial"/>
              <a:buNone/>
            </a:pPr>
            <a:br>
              <a:rPr lang="en-US">
                <a:solidFill>
                  <a:schemeClr val="dk1"/>
                </a:solidFill>
              </a:rPr>
            </a:br>
            <a:r>
              <a:rPr lang="en-US">
                <a:solidFill>
                  <a:srgbClr val="0E101A"/>
                </a:solidFill>
              </a:rPr>
              <a:t>Les murs de mots aident les élèves à retenir le nouveau vocabulaire. L’accessibilité est la clé d’un mur de mots efficace. Les élèves doivent pouvoir retrouver les définitions avec facilité. Un mur de mots numérique crée un référentiel en ligne d’idées et de concepts. Utilisez les suggestions suivantes lors de la création d’un mur de mots numérique.</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Choisissez une plate-forme qui permet l’édition collaborative. </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Invitez les élèves sur le mur de mots numérique.</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endParaRPr>
          </a:p>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Activité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Il est important de relier cette question au titre de l’intervention des témoins, et plus précisément à ce que signifie être un témoin. Dans ce cours, le terme « intervention des témoins » a une large portée : le témoin inclut à la fois les autres et lui-même en tant que parties impuissantes impliquées dans des comportements ou des situations inquiétants, dangereux ou illégaux.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Tout au long de ce cours, les élèves apprendront ce que signifie intervenir </a:t>
            </a:r>
            <a:r>
              <a:rPr b="1" lang="en-US">
                <a:solidFill>
                  <a:schemeClr val="dk1"/>
                </a:solidFill>
              </a:rPr>
              <a:t>en toute sécurité</a:t>
            </a:r>
            <a:r>
              <a:rPr lang="en-US">
                <a:solidFill>
                  <a:schemeClr val="dk1"/>
                </a:solidFill>
              </a:rPr>
              <a:t> dans des situations de violence en tant que témoin, quand et comment intervenir </a:t>
            </a:r>
            <a:r>
              <a:rPr b="1" lang="en-US">
                <a:solidFill>
                  <a:schemeClr val="dk1"/>
                </a:solidFill>
              </a:rPr>
              <a:t>en toute sécurité</a:t>
            </a: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Les objectifs d’apprentissage de ce cours sont les suivants : Discuter de l’importance de l’intervention des témoins et apprendre les différentes formes d’intervention possibles pour un ou une témoin d’une situation violente ou problématique. Encourager les compétences à promouvoir l’équité, l’inclusion et l’intervention des témoins afin de remettre en cause les comportements sexistes, la chosification des femmes et les différents types de violence, y compris la traite des personnes à des fins d’exploitation sexuelle et l’exploitation sexuelle des enfants.</a:t>
            </a:r>
            <a:endParaRPr/>
          </a:p>
        </p:txBody>
      </p:sp>
      <p:sp>
        <p:nvSpPr>
          <p:cNvPr id="191" name="Google Shape;19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Les enseignants ou enseignantes peuvent utiliser ces diapositives pour compléter leurs notes sur le </a:t>
            </a:r>
            <a:r>
              <a:rPr b="1" lang="en-US">
                <a:solidFill>
                  <a:schemeClr val="dk1"/>
                </a:solidFill>
              </a:rPr>
              <a:t>tableau blanc</a:t>
            </a:r>
            <a:r>
              <a:rPr lang="en-US">
                <a:solidFill>
                  <a:schemeClr val="dk1"/>
                </a:solidFill>
              </a:rPr>
              <a:t> numérique avec les élèves.</a:t>
            </a:r>
            <a:endParaRPr/>
          </a:p>
        </p:txBody>
      </p:sp>
      <p:sp>
        <p:nvSpPr>
          <p:cNvPr id="235" name="Google Shape;23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Avertissement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Pour de nombreux élèves, il s’agit peut-être de la </a:t>
            </a:r>
            <a:r>
              <a:rPr b="1" lang="en-US">
                <a:solidFill>
                  <a:schemeClr val="dk1"/>
                </a:solidFill>
              </a:rPr>
              <a:t>première fois </a:t>
            </a:r>
            <a:r>
              <a:rPr lang="en-US">
                <a:solidFill>
                  <a:schemeClr val="dk1"/>
                </a:solidFill>
              </a:rPr>
              <a:t>qu’ils ou elles discutent de l’exploitation sexuelle et de la traite des personnes à des fins d’exploitation sexuelle.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Rappelez-leur qu’ils ou elles vont discuter d’un sujet difficile et assurez-leur que la priorité numéro un tout au long des séances est </a:t>
            </a:r>
            <a:r>
              <a:rPr b="1" lang="en-US">
                <a:solidFill>
                  <a:schemeClr val="dk1"/>
                </a:solidFill>
              </a:rPr>
              <a:t>leur bien-être</a:t>
            </a:r>
            <a:r>
              <a:rPr lang="en-US">
                <a:solidFill>
                  <a:schemeClr val="dk1"/>
                </a:solidFill>
              </a:rPr>
              <a: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Rappelez aux élèves que du </a:t>
            </a:r>
            <a:r>
              <a:rPr b="1" lang="en-US">
                <a:solidFill>
                  <a:schemeClr val="dk1"/>
                </a:solidFill>
              </a:rPr>
              <a:t>soutien est disponible</a:t>
            </a:r>
            <a:r>
              <a:rPr lang="en-US">
                <a:solidFill>
                  <a:schemeClr val="dk1"/>
                </a:solidFill>
              </a:rPr>
              <a:t>. Ils ou elles peuvent accéder au soutien de l’école (travailleurs sociaux, conseillers, etc.) ou à des ressources à l’échelle du Canada.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Les élèves doivent recevoir de l’information au sujet du contenu de la présentation et </a:t>
            </a:r>
            <a:r>
              <a:rPr b="1" lang="en-US">
                <a:solidFill>
                  <a:schemeClr val="dk1"/>
                </a:solidFill>
              </a:rPr>
              <a:t>doivent avoir l’option de ne pas participer au cours.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b="1" lang="en-US">
                <a:solidFill>
                  <a:schemeClr val="dk1"/>
                </a:solidFill>
              </a:rPr>
              <a:t>Faire une entente de classe :</a:t>
            </a:r>
            <a:r>
              <a:rPr lang="en-US">
                <a:solidFill>
                  <a:schemeClr val="dk1"/>
                </a:solidFill>
              </a:rPr>
              <a:t> Demander aux élèves de partager les éléments qui doivent être gardés à l’esprit pour que tout le monde se sente en sécurité (par exemple, faire preuve de respect envers les opinions de tout le monde et utiliser un langage respectueux, ne pas faire de blagues sur des sujets délicats, rester conscients de l’espace que nous prenons au fil du cours).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rgbClr val="0E101A"/>
                </a:solidFill>
              </a:rPr>
              <a:t>Compléter cette diapositive avec </a:t>
            </a:r>
            <a:r>
              <a:rPr b="1" lang="en-US">
                <a:solidFill>
                  <a:srgbClr val="0E101A"/>
                </a:solidFill>
              </a:rPr>
              <a:t>les soutiens scolaires</a:t>
            </a:r>
            <a:r>
              <a:rPr lang="en-US">
                <a:solidFill>
                  <a:srgbClr val="0E101A"/>
                </a:solidFill>
              </a:rPr>
              <a:t> (travailleurs sociaux, conseillers, etc.) disponibles pour les survivant(e)s et/ou ceux et celles qui veulent faire des révélations, les ressources à l’échelle nationale et les renseignements en ligne (comme le site Web </a:t>
            </a:r>
            <a:r>
              <a:rPr lang="en-US" u="sng">
                <a:solidFill>
                  <a:srgbClr val="4A6EE0"/>
                </a:solidFill>
                <a:hlinkClick r:id="rId2">
                  <a:extLst>
                    <a:ext uri="{A12FA001-AC4F-418D-AE19-62706E023703}">
                      <ahyp:hlinkClr val="tx"/>
                    </a:ext>
                  </a:extLst>
                </a:hlinkClick>
              </a:rPr>
              <a:t>wrprevent.ca</a:t>
            </a:r>
            <a:r>
              <a:rPr lang="en-US">
                <a:solidFill>
                  <a:srgbClr val="0E101A"/>
                </a:solidFill>
              </a:rPr>
              <a:t>) peuvent également être mises à la disposition des élèves.</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Faire une entente de classe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Il est essentiel de créer un climat de classe propice à la discussion d’un sujet sérieux. Demandez aux élèves de partager les éléments qui doivent être gardés à l’esprit pour que tout le monde se sente en sécurité (par exemple, faire preuve de respect envers les opinions de tout le monde et utiliser un langage respectueux, ne pas faire de blagues sur des sujets délicats, rester conscients de l’espace que nous prenons au fil de la session, etc.)</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En tant que témoins, nous pouvons également apporter notre soutien aux victimes et aux personnes survivantes.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La réponse à cette situation est d’aider la personne qui a été attaquée, et de prendre les mesures nécessaires pour s’assurer qu’elle soit en sécurité et qu’elle se sente soutenue. Il s’agit sans doute d’un bon moment pour rappeler aux élèves l’existence des services de soutien offerts à l’école et de s’assurer qu’ils et elles savent qui sont les personnes adultes de confiance.</a:t>
            </a:r>
            <a:endParaRPr/>
          </a:p>
        </p:txBody>
      </p:sp>
      <p:sp>
        <p:nvSpPr>
          <p:cNvPr id="355" name="Google Shape;35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8" name="Google Shape;36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US">
                <a:solidFill>
                  <a:schemeClr val="dk1"/>
                </a:solidFill>
              </a:rPr>
              <a:t>Indiquez qu’il est important de penser à des moyens d’intervention qui ne risquent pas de porter atteinte à leur propre sécurité.</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Notez que lorsque le dernier scénario est présenté (« Le petit ami de votre amie lui demande d’entretenir des relations sexuelles avec d’autres personnes afin qu’il puisse se soutenir financièrement »), il est important que les élèves reconnaissent que cette situation constitue une forme courante d’exploitation sexuelle des enfants et qu’ils ou elles doivent demander l’aide des services spécialisés. Consultez la </a:t>
            </a:r>
            <a:r>
              <a:rPr lang="en-US" u="sng">
                <a:solidFill>
                  <a:srgbClr val="1155CC"/>
                </a:solidFill>
                <a:hlinkClick r:id="rId2">
                  <a:extLst>
                    <a:ext uri="{A12FA001-AC4F-418D-AE19-62706E023703}">
                      <ahyp:hlinkClr val="tx"/>
                    </a:ext>
                  </a:extLst>
                </a:hlinkClick>
              </a:rPr>
              <a:t>Ligne d’urgence canadienne contre la traite des personnes</a:t>
            </a:r>
            <a:r>
              <a:rPr lang="en-US">
                <a:solidFill>
                  <a:schemeClr val="dk1"/>
                </a:solidFill>
              </a:rPr>
              <a:t> pour trouver les ressources locales et partager leurs renseignements avec la classe.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380" name="Google Shape;38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 name="Google Shape;39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704e183564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US">
                <a:solidFill>
                  <a:schemeClr val="dk1"/>
                </a:solidFill>
              </a:rPr>
              <a:t>Les élèves devraient être en mesure de répondre à cette question à la fin du cours.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Cette question peut être utilisée comme un billet de sortie pour vérifier la compréhension des élèves et/ou l’atteinte de l’objectif du cours.</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406" name="Google Shape;406;g2704e183564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704e183564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rgbClr val="0E101A"/>
                </a:solidFill>
              </a:rPr>
              <a:t>Compléter cette diapositive avec </a:t>
            </a:r>
            <a:r>
              <a:rPr b="1" lang="en-US">
                <a:solidFill>
                  <a:srgbClr val="0E101A"/>
                </a:solidFill>
              </a:rPr>
              <a:t>les soutiens scolaires</a:t>
            </a:r>
            <a:r>
              <a:rPr lang="en-US">
                <a:solidFill>
                  <a:srgbClr val="0E101A"/>
                </a:solidFill>
              </a:rPr>
              <a:t> (travailleurs sociaux, conseillers, etc.) disponibles pour les survivant(e)s et/ou ceux et celles qui veulent faire des révélations, les ressources à l’échelle nationale et les renseignements en ligne (comme le site Web </a:t>
            </a:r>
            <a:r>
              <a:rPr lang="en-US" u="sng">
                <a:solidFill>
                  <a:srgbClr val="4A6EE0"/>
                </a:solidFill>
                <a:hlinkClick r:id="rId2">
                  <a:extLst>
                    <a:ext uri="{A12FA001-AC4F-418D-AE19-62706E023703}">
                      <ahyp:hlinkClr val="tx"/>
                    </a:ext>
                  </a:extLst>
                </a:hlinkClick>
              </a:rPr>
              <a:t>wrprevent.ca</a:t>
            </a:r>
            <a:r>
              <a:rPr lang="en-US">
                <a:solidFill>
                  <a:srgbClr val="0E101A"/>
                </a:solidFill>
              </a:rPr>
              <a:t>) peuvent également être mises à la disposition des élèves.</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Faire une entente de classe :</a:t>
            </a:r>
            <a:endParaRPr b="1" u="sng">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Il est essentiel de créer un climat de classe propice à la discussion d’un sujet sérieux. Demandez aux élèves de partager les éléments qui doivent être gardés à l’esprit pour que tout le monde se sente en sécurité (par exemple, faire preuve de respect envers les opinions de tout le monde et utiliser un langage respectueux, ne pas faire de blagues sur des sujets délicats, rester conscients de l’espace que nous prenons au fil de la session, etc.)</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SzPts val="1100"/>
              <a:buNone/>
            </a:pPr>
            <a:r>
              <a:t/>
            </a:r>
            <a:endParaRPr/>
          </a:p>
        </p:txBody>
      </p:sp>
      <p:sp>
        <p:nvSpPr>
          <p:cNvPr id="415" name="Google Shape;415;g2704e183564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704e183564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US">
                <a:solidFill>
                  <a:srgbClr val="0E101A"/>
                </a:solidFill>
              </a:rPr>
              <a:t>Compléter cette diapositive avec </a:t>
            </a:r>
            <a:r>
              <a:rPr b="1" lang="en-US">
                <a:solidFill>
                  <a:srgbClr val="0E101A"/>
                </a:solidFill>
              </a:rPr>
              <a:t>les soutiens scolaires</a:t>
            </a:r>
            <a:r>
              <a:rPr lang="en-US">
                <a:solidFill>
                  <a:srgbClr val="0E101A"/>
                </a:solidFill>
              </a:rPr>
              <a:t> (travailleurs sociaux, conseillers, etc.) disponibles pour les survivant(e)s et/ou ceux et celles qui veulent faire des révélations, les ressources à l’échelle nationale et les renseignements en ligne (comme le site Web </a:t>
            </a:r>
            <a:r>
              <a:rPr lang="en-US" u="sng">
                <a:solidFill>
                  <a:srgbClr val="4A6EE0"/>
                </a:solidFill>
                <a:hlinkClick r:id="rId2">
                  <a:extLst>
                    <a:ext uri="{A12FA001-AC4F-418D-AE19-62706E023703}">
                      <ahyp:hlinkClr val="tx"/>
                    </a:ext>
                  </a:extLst>
                </a:hlinkClick>
              </a:rPr>
              <a:t>wrprevent.ca</a:t>
            </a:r>
            <a:r>
              <a:rPr lang="en-US">
                <a:solidFill>
                  <a:srgbClr val="0E101A"/>
                </a:solidFill>
              </a:rPr>
              <a:t>) peuvent également être mises à la disposition des élèves.</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Faire une entente de classe :</a:t>
            </a:r>
            <a:endParaRPr b="1" u="sng">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Il est essentiel de créer un climat de classe propice à la discussion d’un sujet sérieux. Demandez aux élèves de partager les éléments qui doivent être gardés à l’esprit pour que tout le monde se sente en sécurité (par exemple, faire preuve de respect envers les opinions de tout le monde et utiliser un langage respectueux, ne pas faire de blagues sur des sujets délicats, rester conscients de l’espace que nous prenons au fil de la session, etc.)</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SzPts val="1100"/>
              <a:buNone/>
            </a:pPr>
            <a:r>
              <a:t/>
            </a:r>
            <a:endParaRPr/>
          </a:p>
        </p:txBody>
      </p:sp>
      <p:sp>
        <p:nvSpPr>
          <p:cNvPr id="427" name="Google Shape;427;g2704e183564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704e183564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g2704e183564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704e183564_0_23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0" name="Google Shape;440;g2704e183564_0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En demandant aux élèves de lever la main, en utilisant la boîte de discussion ou un sondage anonyme, déterminer la pensée initiale des élèves.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S’assurer de discuter de la signification du mot « gentillesse », du fait qu’il s’agit d’un acte altruiste dont la personne qui fait preuve de gentillesse n’obtient rien de tangible de ses actions ET du fait qu’une personne doit faire preuve de gentillesse envers elle-même et envers les autres.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Ce cours examine des exemples qui incluent l’« avant », le « pendant » et l’« après » des comportements inquiétants, dangereux ou illégaux. Ce cours propose différentes portes d’entrée à la discussion et à la résolution de problèmes et s’inspire d’apprentissages qui concernent le consentement, l’intimidation, l’alliance, l’exploitation sexuelle des enfants et la traite de personnes à des fins d’exploitation sexuelle.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Guide de présentation en ligne : Sondages en ligne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Outils numériques suggérés : </a:t>
            </a:r>
            <a:endParaRPr>
              <a:solidFill>
                <a:srgbClr val="0E101A"/>
              </a:solidFill>
            </a:endParaRPr>
          </a:p>
          <a:p>
            <a:pPr indent="-387350" lvl="0" marL="457200" rtl="0" algn="l">
              <a:lnSpc>
                <a:spcPct val="100000"/>
              </a:lnSpc>
              <a:spcBef>
                <a:spcPts val="0"/>
              </a:spcBef>
              <a:spcAft>
                <a:spcPts val="0"/>
              </a:spcAft>
              <a:buClr>
                <a:schemeClr val="dk1"/>
              </a:buClr>
              <a:buSzPts val="1100"/>
              <a:buAutoNum type="arabicPeriod"/>
            </a:pPr>
            <a:r>
              <a:rPr i="1" lang="en-US">
                <a:solidFill>
                  <a:schemeClr val="dk1"/>
                </a:solidFill>
              </a:rPr>
              <a:t>Mentimeter</a:t>
            </a:r>
            <a:r>
              <a:rPr lang="en-US">
                <a:solidFill>
                  <a:schemeClr val="dk1"/>
                </a:solidFill>
              </a:rPr>
              <a:t> </a:t>
            </a:r>
            <a:r>
              <a:rPr lang="en-US" u="sng">
                <a:solidFill>
                  <a:srgbClr val="0000FF"/>
                </a:solidFill>
                <a:hlinkClick r:id="rId2">
                  <a:extLst>
                    <a:ext uri="{A12FA001-AC4F-418D-AE19-62706E023703}">
                      <ahyp:hlinkClr val="tx"/>
                    </a:ext>
                  </a:extLst>
                </a:hlinkClick>
              </a:rPr>
              <a:t>https://www.mentimeter.com</a:t>
            </a:r>
            <a:endParaRPr>
              <a:solidFill>
                <a:srgbClr val="0000FF"/>
              </a:solidFill>
            </a:endParaRPr>
          </a:p>
          <a:p>
            <a:pPr indent="-387350" lvl="0" marL="457200" rtl="0" algn="l">
              <a:lnSpc>
                <a:spcPct val="100000"/>
              </a:lnSpc>
              <a:spcBef>
                <a:spcPts val="0"/>
              </a:spcBef>
              <a:spcAft>
                <a:spcPts val="0"/>
              </a:spcAft>
              <a:buClr>
                <a:schemeClr val="dk1"/>
              </a:buClr>
              <a:buSzPts val="1100"/>
              <a:buFont typeface="Times"/>
              <a:buAutoNum type="arabicPeriod"/>
            </a:pPr>
            <a:r>
              <a:rPr lang="en-US">
                <a:solidFill>
                  <a:schemeClr val="dk1"/>
                </a:solidFill>
              </a:rPr>
              <a:t>Kahoot </a:t>
            </a:r>
            <a:r>
              <a:rPr lang="en-US" u="sng">
                <a:solidFill>
                  <a:srgbClr val="0000FF"/>
                </a:solidFill>
                <a:hlinkClick r:id="rId3">
                  <a:extLst>
                    <a:ext uri="{A12FA001-AC4F-418D-AE19-62706E023703}">
                      <ahyp:hlinkClr val="tx"/>
                    </a:ext>
                  </a:extLst>
                </a:hlinkClick>
              </a:rPr>
              <a:t>https://kahoot.com/</a:t>
            </a:r>
            <a:endParaRPr>
              <a:solidFill>
                <a:srgbClr val="0000FF"/>
              </a:solidFill>
            </a:endParaRPr>
          </a:p>
          <a:p>
            <a:pPr indent="-387350" lvl="0" marL="457200" rtl="0" algn="l">
              <a:lnSpc>
                <a:spcPct val="100000"/>
              </a:lnSpc>
              <a:spcBef>
                <a:spcPts val="0"/>
              </a:spcBef>
              <a:spcAft>
                <a:spcPts val="0"/>
              </a:spcAft>
              <a:buClr>
                <a:schemeClr val="dk1"/>
              </a:buClr>
              <a:buSzPts val="1100"/>
              <a:buAutoNum type="arabicPeriod"/>
            </a:pPr>
            <a:r>
              <a:rPr lang="en-US">
                <a:solidFill>
                  <a:schemeClr val="dk1"/>
                </a:solidFill>
              </a:rPr>
              <a:t>Fonction de sondage dans votre système d’apprentissage en ligne</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Inviter les élèves à donner des commentaires est un outil de diagnostic utile qui permet d’amorcer une discussion. Il existe de nombreuses plates-formes de sondage en ligne parmi lesquelles choisir. Lorsque vous traitez de sujets sensibles, assurez-vous que les soumissions sont anonymes et facilement accessibles (par exemple, elles ne nécessitent pas d’inscription). Les suggestions suivantes pourraient faciliter votre sondage :</a:t>
            </a:r>
            <a:endParaRPr>
              <a:solidFill>
                <a:schemeClr val="dk1"/>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Se familiariser avec les paramètres et les fonctions de la plate-forme.</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Sélectionner le sondage approprié pour permettre à un ou une élève de fournir des commentaires originaux.</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Ajuster les paramètres selon vos besoins (par exemple, vous pouvez définir le nombre de réponses par élève).</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Préparer le questionnaire avant le cours en utilisant les questions-guides.</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Lorsque viendra le temps de faire le sondage, utiliser la fonction de partage pour afficher les résultats du sondage aux élèves.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Guide de présentation en ligne : Mur de mots</a:t>
            </a:r>
            <a:endParaRPr b="1" u="sng">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Les murs de mots aident les élèves à retenir le nouveau vocabulaire. Vous pouvez envisager de créer un mur de mots numérique avec les nouveaux mots de vocabulaire abordés dans ce cours.</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latin typeface="Times"/>
              <a:ea typeface="Times"/>
              <a:cs typeface="Times"/>
              <a:sym typeface="Times"/>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Outils numériques suggérés :  </a:t>
            </a:r>
            <a:endParaRPr>
              <a:solidFill>
                <a:srgbClr val="0E101A"/>
              </a:solidFill>
            </a:endParaRPr>
          </a:p>
          <a:p>
            <a:pPr indent="-387350" lvl="0" marL="457200" rtl="0" algn="l">
              <a:lnSpc>
                <a:spcPct val="100000"/>
              </a:lnSpc>
              <a:spcBef>
                <a:spcPts val="0"/>
              </a:spcBef>
              <a:spcAft>
                <a:spcPts val="0"/>
              </a:spcAft>
              <a:buClr>
                <a:srgbClr val="4A6EE0"/>
              </a:buClr>
              <a:buSzPts val="1100"/>
              <a:buAutoNum type="arabicPeriod"/>
            </a:pPr>
            <a:r>
              <a:rPr i="1" lang="en-US">
                <a:solidFill>
                  <a:srgbClr val="0E101A"/>
                </a:solidFill>
              </a:rPr>
              <a:t>Padlet </a:t>
            </a:r>
            <a:r>
              <a:rPr i="1" lang="en-US" u="sng">
                <a:solidFill>
                  <a:srgbClr val="0563C1"/>
                </a:solidFill>
                <a:hlinkClick r:id="rId4">
                  <a:extLst>
                    <a:ext uri="{A12FA001-AC4F-418D-AE19-62706E023703}">
                      <ahyp:hlinkClr val="tx"/>
                    </a:ext>
                  </a:extLst>
                </a:hlinkClick>
              </a:rPr>
              <a:t>http://padlet.com/</a:t>
            </a:r>
            <a:endParaRPr i="1" u="sng">
              <a:solidFill>
                <a:srgbClr val="4A6EE0"/>
              </a:solidFill>
            </a:endParaRPr>
          </a:p>
          <a:p>
            <a:pPr indent="-387350" lvl="0" marL="457200" rtl="0" algn="l">
              <a:lnSpc>
                <a:spcPct val="100000"/>
              </a:lnSpc>
              <a:spcBef>
                <a:spcPts val="0"/>
              </a:spcBef>
              <a:spcAft>
                <a:spcPts val="0"/>
              </a:spcAft>
              <a:buClr>
                <a:srgbClr val="4A6EE0"/>
              </a:buClr>
              <a:buSzPts val="1100"/>
              <a:buAutoNum type="arabicPeriod"/>
            </a:pPr>
            <a:r>
              <a:rPr i="1" lang="en-US">
                <a:solidFill>
                  <a:srgbClr val="0E101A"/>
                </a:solidFill>
              </a:rPr>
              <a:t>Google Docs </a:t>
            </a:r>
            <a:r>
              <a:rPr i="1" lang="en-US" u="sng">
                <a:solidFill>
                  <a:srgbClr val="0563C1"/>
                </a:solidFill>
                <a:hlinkClick r:id="rId5">
                  <a:extLst>
                    <a:ext uri="{A12FA001-AC4F-418D-AE19-62706E023703}">
                      <ahyp:hlinkClr val="tx"/>
                    </a:ext>
                  </a:extLst>
                </a:hlinkClick>
              </a:rPr>
              <a:t>https://www.google.com/intl/fr_ca/docs/about/</a:t>
            </a:r>
            <a:endParaRPr i="1" u="sng">
              <a:solidFill>
                <a:srgbClr val="4A6EE0"/>
              </a:solidFill>
            </a:endParaRPr>
          </a:p>
          <a:p>
            <a:pPr indent="-387350" lvl="0" marL="457200" rtl="0" algn="l">
              <a:lnSpc>
                <a:spcPct val="100000"/>
              </a:lnSpc>
              <a:spcBef>
                <a:spcPts val="0"/>
              </a:spcBef>
              <a:spcAft>
                <a:spcPts val="0"/>
              </a:spcAft>
              <a:buClr>
                <a:srgbClr val="4A6EE0"/>
              </a:buClr>
              <a:buSzPts val="1100"/>
              <a:buAutoNum type="arabicPeriod"/>
            </a:pPr>
            <a:r>
              <a:rPr i="1" lang="en-US">
                <a:solidFill>
                  <a:srgbClr val="0E101A"/>
                </a:solidFill>
              </a:rPr>
              <a:t>Zoho Docs </a:t>
            </a:r>
            <a:r>
              <a:rPr i="1" lang="en-US" u="sng">
                <a:solidFill>
                  <a:srgbClr val="0563C1"/>
                </a:solidFill>
                <a:hlinkClick r:id="rId6">
                  <a:extLst>
                    <a:ext uri="{A12FA001-AC4F-418D-AE19-62706E023703}">
                      <ahyp:hlinkClr val="tx"/>
                    </a:ext>
                  </a:extLst>
                </a:hlinkClick>
              </a:rPr>
              <a:t>https://www.zoho.com/fr/docs/</a:t>
            </a:r>
            <a:endParaRPr i="1" u="sng">
              <a:solidFill>
                <a:srgbClr val="4A6EE0"/>
              </a:solidFill>
            </a:endParaRPr>
          </a:p>
          <a:p>
            <a:pPr indent="0" lvl="0" marL="0" rtl="0" algn="l">
              <a:lnSpc>
                <a:spcPct val="100000"/>
              </a:lnSpc>
              <a:spcBef>
                <a:spcPts val="0"/>
              </a:spcBef>
              <a:spcAft>
                <a:spcPts val="0"/>
              </a:spcAft>
              <a:buClr>
                <a:schemeClr val="dk1"/>
              </a:buClr>
              <a:buSzPts val="1100"/>
              <a:buFont typeface="Arial"/>
              <a:buNone/>
            </a:pPr>
            <a:br>
              <a:rPr lang="en-US">
                <a:solidFill>
                  <a:schemeClr val="dk1"/>
                </a:solidFill>
              </a:rPr>
            </a:br>
            <a:r>
              <a:rPr lang="en-US">
                <a:solidFill>
                  <a:srgbClr val="0E101A"/>
                </a:solidFill>
              </a:rPr>
              <a:t>L’accessibilité est la clé d’un mur de mots efficace. Les élèves doivent pouvoir retrouver les définitions avec facilité. Un mur de mots numérique crée un référentiel en ligne d’idées et de concepts. Utilisez les suggestions suivantes lors de la création d’un mur de mots numérique.</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startAt="2"/>
            </a:pPr>
            <a:r>
              <a:rPr lang="en-US">
                <a:solidFill>
                  <a:srgbClr val="0E101A"/>
                </a:solidFill>
              </a:rPr>
              <a:t>Choisissez une plate-forme qui permet l’édition collaborative. </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startAt="2"/>
            </a:pPr>
            <a:r>
              <a:rPr lang="en-US">
                <a:solidFill>
                  <a:srgbClr val="0E101A"/>
                </a:solidFill>
              </a:rPr>
              <a:t>Invitez les élèves sur le mur de mots numérique.</a:t>
            </a:r>
            <a:endParaRPr>
              <a:solidFill>
                <a:srgbClr val="0E101A"/>
              </a:solidFill>
            </a:endParaRPr>
          </a:p>
          <a:p>
            <a:pPr indent="0" lvl="0" marL="0" rtl="0" algn="l">
              <a:lnSpc>
                <a:spcPct val="100000"/>
              </a:lnSpc>
              <a:spcBef>
                <a:spcPts val="0"/>
              </a:spcBef>
              <a:spcAft>
                <a:spcPts val="0"/>
              </a:spcAft>
              <a:buSzPts val="1100"/>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US">
                <a:solidFill>
                  <a:schemeClr val="dk1"/>
                </a:solidFill>
              </a:rPr>
              <a:t>L’activité suivante est de type </a:t>
            </a:r>
            <a:r>
              <a:rPr b="1" lang="en-US">
                <a:solidFill>
                  <a:schemeClr val="dk1"/>
                </a:solidFill>
              </a:rPr>
              <a:t>Penser/Parle/Partager</a:t>
            </a:r>
            <a:r>
              <a:rPr lang="en-US">
                <a:solidFill>
                  <a:schemeClr val="dk1"/>
                </a:solidFill>
              </a:rPr>
              <a:t> utilisant le « Guide d’anticipation de l’exploitation sexuelle des enfants et la traite des personnes » et les « Grandes idées : exploitation sexuelle et traite des personnes » pour faciliter la discussion. Les deux documents se trouvent à la fin du premier cours. Notez que cette activité peut également être réalisée en faisant passer les élèves de l’activité individuelle à un partage et une discussion en groupe.</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154940" rtl="0" algn="l">
              <a:lnSpc>
                <a:spcPct val="115000"/>
              </a:lnSpc>
              <a:spcBef>
                <a:spcPts val="1800"/>
              </a:spcBef>
              <a:spcAft>
                <a:spcPts val="0"/>
              </a:spcAft>
              <a:buClr>
                <a:schemeClr val="dk1"/>
              </a:buClr>
              <a:buSzPts val="1100"/>
              <a:buChar char="●"/>
            </a:pPr>
            <a:r>
              <a:rPr lang="en-US">
                <a:solidFill>
                  <a:schemeClr val="dk1"/>
                </a:solidFill>
                <a:highlight>
                  <a:srgbClr val="FFFF00"/>
                </a:highlight>
              </a:rPr>
              <a:t>***Le site </a:t>
            </a:r>
            <a:r>
              <a:rPr i="1" lang="en-US">
                <a:solidFill>
                  <a:schemeClr val="dk1"/>
                </a:solidFill>
                <a:highlight>
                  <a:srgbClr val="FFFF00"/>
                </a:highlight>
              </a:rPr>
              <a:t>StandUp contre le harcèlement de rue par L’ORÉAL Paris</a:t>
            </a:r>
            <a:r>
              <a:rPr lang="en-US">
                <a:solidFill>
                  <a:schemeClr val="dk1"/>
                </a:solidFill>
                <a:highlight>
                  <a:srgbClr val="FFFF00"/>
                </a:highlight>
              </a:rPr>
              <a:t> :  </a:t>
            </a:r>
            <a:r>
              <a:rPr lang="en-US" u="sng">
                <a:solidFill>
                  <a:schemeClr val="dk1"/>
                </a:solidFill>
                <a:highlight>
                  <a:srgbClr val="FFFF00"/>
                </a:highlight>
                <a:hlinkClick r:id="rId2">
                  <a:extLst>
                    <a:ext uri="{A12FA001-AC4F-418D-AE19-62706E023703}">
                      <ahyp:hlinkClr val="tx"/>
                    </a:ext>
                  </a:extLst>
                </a:hlinkClick>
              </a:rPr>
              <a:t>https://www.standup-international.com/fr/fr/training/landing</a:t>
            </a:r>
            <a:r>
              <a:rPr lang="en-US">
                <a:solidFill>
                  <a:schemeClr val="dk1"/>
                </a:solidFill>
                <a:highlight>
                  <a:srgbClr val="FFFF00"/>
                </a:highlight>
              </a:rPr>
              <a:t>     propose aussi une petite formation de 10 minutes qui explique à l’aide de capsules vidéos les 5 actions du 5D.  La seule différence est que Décider est implicite au processus et le 5</a:t>
            </a:r>
            <a:r>
              <a:rPr baseline="30000" lang="en-US">
                <a:solidFill>
                  <a:schemeClr val="dk1"/>
                </a:solidFill>
                <a:highlight>
                  <a:srgbClr val="FFFF00"/>
                </a:highlight>
              </a:rPr>
              <a:t>e</a:t>
            </a:r>
            <a:r>
              <a:rPr lang="en-US">
                <a:solidFill>
                  <a:schemeClr val="dk1"/>
                </a:solidFill>
                <a:highlight>
                  <a:srgbClr val="FFFF00"/>
                </a:highlight>
              </a:rPr>
              <a:t> D est  Dialoguer avec la victime pour la réconforter donc la partie après la situation. Vous pourriez décider d’utiliser cet outil aussi.Si non, vous pouvez aussi inviter les élèves à se rendre sur ce site pour poursuivre leur apprentissage à réagir lorsqu’ils sont témoins d’une situation de violence. Le site offre même une formation sur la façon de réagir pour les victimes de violence</a:t>
            </a:r>
            <a:endParaRPr sz="1200">
              <a:solidFill>
                <a:schemeClr val="dk1"/>
              </a:solidFill>
            </a:endParaRPr>
          </a:p>
          <a:p>
            <a:pPr indent="0" lvl="0" marL="0" rtl="0" algn="l">
              <a:lnSpc>
                <a:spcPct val="100000"/>
              </a:lnSpc>
              <a:spcBef>
                <a:spcPts val="0"/>
              </a:spcBef>
              <a:spcAft>
                <a:spcPts val="0"/>
              </a:spcAft>
              <a:buSzPts val="1100"/>
              <a:buNone/>
            </a:pPr>
            <a:r>
              <a:t/>
            </a:r>
            <a:endParaRPr/>
          </a:p>
        </p:txBody>
      </p:sp>
      <p:sp>
        <p:nvSpPr>
          <p:cNvPr id="161" name="Google Shape;1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Activité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Passer en revue les termes avec les élèves et ajoutez tout ce qui ne vous est pas familier sur le mur de mots numérique de la classe. Définitions tirées des notes d’introduction au cours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Auteur de l’infraction (qui est à l’origine du problème)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Facilitateur (qui permet à l’auteur d’agir)</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Témoin apathique (qui observe et qui, par conséquent, fait partie de l’expérience; qui est, dans une certaine mesure, soit déresponsabilisé, soit indifférent et qui, par conséquent, laisse faire)</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74" name="Google Shape;17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3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3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3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p:nvPr>
            <p:ph idx="2" type="pic"/>
          </p:nvPr>
        </p:nvSpPr>
        <p:spPr>
          <a:xfrm>
            <a:off x="1792288" y="612775"/>
            <a:ext cx="5486400" cy="4114800"/>
          </a:xfrm>
          <a:prstGeom prst="rect">
            <a:avLst/>
          </a:prstGeom>
          <a:noFill/>
          <a:ln>
            <a:noFill/>
          </a:ln>
        </p:spPr>
      </p:sp>
      <p:sp>
        <p:nvSpPr>
          <p:cNvPr id="64" name="Google Shape;64;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5.png"/><Relationship Id="rId5" Type="http://schemas.openxmlformats.org/officeDocument/2006/relationships/image" Target="../media/image2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hyperlink" Target="https://youtu.be/6oJD8g4UO-M" TargetMode="External"/><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image" Target="../media/image15.png"/><Relationship Id="rId5" Type="http://schemas.openxmlformats.org/officeDocument/2006/relationships/image" Target="../media/image2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36.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jpg"/><Relationship Id="rId4" Type="http://schemas.openxmlformats.org/officeDocument/2006/relationships/image" Target="../media/image15.png"/><Relationship Id="rId5" Type="http://schemas.openxmlformats.org/officeDocument/2006/relationships/image" Target="../media/image35.png"/><Relationship Id="rId6"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37.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hyperlink" Target="http://canadianhumantraffickinghotline.ca" TargetMode="External"/><Relationship Id="rId5" Type="http://schemas.openxmlformats.org/officeDocument/2006/relationships/hyperlink" Target="https://www.hopeforwellness.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9.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42.png"/><Relationship Id="rId5" Type="http://schemas.openxmlformats.org/officeDocument/2006/relationships/image" Target="../media/image41.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5.png"/><Relationship Id="rId5" Type="http://schemas.openxmlformats.org/officeDocument/2006/relationships/image" Target="../media/image2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hyperlink" Target="https://youtu.be/FFpcrJdYqXg?si=IhwXVigug4ZoBQkL" TargetMode="External"/><Relationship Id="rId5" Type="http://schemas.openxmlformats.org/officeDocument/2006/relationships/image" Target="../media/image20.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E8B"/>
        </a:solidFill>
      </p:bgPr>
    </p:bg>
    <p:spTree>
      <p:nvGrpSpPr>
        <p:cNvPr id="83" name="Shape 83"/>
        <p:cNvGrpSpPr/>
        <p:nvPr/>
      </p:nvGrpSpPr>
      <p:grpSpPr>
        <a:xfrm>
          <a:off x="0" y="0"/>
          <a:ext cx="0" cy="0"/>
          <a:chOff x="0" y="0"/>
          <a:chExt cx="0" cy="0"/>
        </a:xfrm>
      </p:grpSpPr>
      <p:sp>
        <p:nvSpPr>
          <p:cNvPr id="84" name="Google Shape;84;p1"/>
          <p:cNvSpPr/>
          <p:nvPr/>
        </p:nvSpPr>
        <p:spPr>
          <a:xfrm>
            <a:off x="-418201" y="-1667748"/>
            <a:ext cx="18706201" cy="6334998"/>
          </a:xfrm>
          <a:custGeom>
            <a:rect b="b" l="l" r="r" t="t"/>
            <a:pathLst>
              <a:path extrusionOk="0" h="6334998" w="18706201">
                <a:moveTo>
                  <a:pt x="0" y="0"/>
                </a:moveTo>
                <a:lnTo>
                  <a:pt x="18706201" y="0"/>
                </a:lnTo>
                <a:lnTo>
                  <a:pt x="18706201" y="6334998"/>
                </a:lnTo>
                <a:lnTo>
                  <a:pt x="0" y="6334998"/>
                </a:lnTo>
                <a:lnTo>
                  <a:pt x="0" y="0"/>
                </a:lnTo>
                <a:close/>
              </a:path>
            </a:pathLst>
          </a:custGeom>
          <a:blipFill rotWithShape="1">
            <a:blip r:embed="rId3">
              <a:alphaModFix/>
            </a:blip>
            <a:stretch>
              <a:fillRect b="-15775" l="0" r="0" t="-2331"/>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
          <p:cNvSpPr txBox="1"/>
          <p:nvPr/>
        </p:nvSpPr>
        <p:spPr>
          <a:xfrm>
            <a:off x="6278181" y="5133975"/>
            <a:ext cx="11291400" cy="615600"/>
          </a:xfrm>
          <a:prstGeom prst="rect">
            <a:avLst/>
          </a:prstGeom>
          <a:noFill/>
          <a:ln>
            <a:noFill/>
          </a:ln>
        </p:spPr>
        <p:txBody>
          <a:bodyPr anchorCtr="0" anchor="t" bIns="0" lIns="0" spcFirstLastPara="1" rIns="0" wrap="square" tIns="0">
            <a:spAutoFit/>
          </a:bodyPr>
          <a:lstStyle/>
          <a:p>
            <a:pPr indent="0" lvl="0" marL="0" marR="0" rtl="0" algn="r">
              <a:lnSpc>
                <a:spcPct val="112500"/>
              </a:lnSpc>
              <a:spcBef>
                <a:spcPts val="0"/>
              </a:spcBef>
              <a:spcAft>
                <a:spcPts val="0"/>
              </a:spcAft>
              <a:buClr>
                <a:srgbClr val="000000"/>
              </a:buClr>
              <a:buSzPts val="4000"/>
              <a:buFont typeface="Arial"/>
              <a:buNone/>
            </a:pPr>
            <a:r>
              <a:rPr b="0" i="0" lang="en-US" sz="4000" u="none" cap="none" strike="noStrike">
                <a:solidFill>
                  <a:srgbClr val="1C1C1C"/>
                </a:solidFill>
                <a:latin typeface="Avenir"/>
                <a:ea typeface="Avenir"/>
                <a:cs typeface="Avenir"/>
                <a:sym typeface="Avenir"/>
              </a:rPr>
              <a:t>COURS 4</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8123063" y="6010276"/>
            <a:ext cx="9446400" cy="7695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100"/>
              <a:buFont typeface="Arial"/>
              <a:buNone/>
            </a:pPr>
            <a:r>
              <a:rPr b="1" i="0" lang="en-US" sz="5000" u="none" cap="none" strike="noStrike">
                <a:solidFill>
                  <a:srgbClr val="1C1C1C"/>
                </a:solidFill>
                <a:latin typeface="Avenir"/>
                <a:ea typeface="Avenir"/>
                <a:cs typeface="Avenir"/>
                <a:sym typeface="Avenir"/>
              </a:rPr>
              <a:t>Intervention des témoins</a:t>
            </a:r>
            <a:endParaRPr b="1" i="0" sz="5000" u="none" cap="none" strike="noStrike">
              <a:solidFill>
                <a:srgbClr val="1C1C1C"/>
              </a:solidFill>
              <a:latin typeface="Avenir"/>
              <a:ea typeface="Avenir"/>
              <a:cs typeface="Avenir"/>
              <a:sym typeface="Avenir"/>
            </a:endParaRPr>
          </a:p>
        </p:txBody>
      </p:sp>
      <p:grpSp>
        <p:nvGrpSpPr>
          <p:cNvPr id="87" name="Google Shape;87;p1"/>
          <p:cNvGrpSpPr/>
          <p:nvPr/>
        </p:nvGrpSpPr>
        <p:grpSpPr>
          <a:xfrm>
            <a:off x="427961" y="5404778"/>
            <a:ext cx="8716037" cy="3960683"/>
            <a:chOff x="427961" y="5404778"/>
            <a:chExt cx="8716037" cy="3960683"/>
          </a:xfrm>
        </p:grpSpPr>
        <p:pic>
          <p:nvPicPr>
            <p:cNvPr id="88" name="Google Shape;88;p1"/>
            <p:cNvPicPr preferRelativeResize="0"/>
            <p:nvPr/>
          </p:nvPicPr>
          <p:blipFill rotWithShape="1">
            <a:blip r:embed="rId4">
              <a:alphaModFix/>
            </a:blip>
            <a:srcRect b="0" l="0" r="0" t="0"/>
            <a:stretch/>
          </p:blipFill>
          <p:spPr>
            <a:xfrm>
              <a:off x="716223" y="8573162"/>
              <a:ext cx="8427775" cy="792299"/>
            </a:xfrm>
            <a:prstGeom prst="rect">
              <a:avLst/>
            </a:prstGeom>
            <a:noFill/>
            <a:ln>
              <a:noFill/>
            </a:ln>
          </p:spPr>
        </p:pic>
        <p:pic>
          <p:nvPicPr>
            <p:cNvPr id="89" name="Google Shape;89;p1"/>
            <p:cNvPicPr preferRelativeResize="0"/>
            <p:nvPr/>
          </p:nvPicPr>
          <p:blipFill rotWithShape="1">
            <a:blip r:embed="rId5">
              <a:alphaModFix/>
            </a:blip>
            <a:srcRect b="0" l="0" r="0" t="0"/>
            <a:stretch/>
          </p:blipFill>
          <p:spPr>
            <a:xfrm>
              <a:off x="427961" y="7059214"/>
              <a:ext cx="4502151" cy="1548251"/>
            </a:xfrm>
            <a:prstGeom prst="rect">
              <a:avLst/>
            </a:prstGeom>
            <a:noFill/>
            <a:ln>
              <a:noFill/>
            </a:ln>
          </p:spPr>
        </p:pic>
        <p:pic>
          <p:nvPicPr>
            <p:cNvPr descr="A black and white logo&#10;&#10;Description automatically generated" id="90" name="Google Shape;90;p1"/>
            <p:cNvPicPr preferRelativeResize="0"/>
            <p:nvPr/>
          </p:nvPicPr>
          <p:blipFill rotWithShape="1">
            <a:blip r:embed="rId6">
              <a:alphaModFix/>
            </a:blip>
            <a:srcRect b="0" l="0" r="0" t="0"/>
            <a:stretch/>
          </p:blipFill>
          <p:spPr>
            <a:xfrm>
              <a:off x="716223" y="5404778"/>
              <a:ext cx="2170959" cy="1748232"/>
            </a:xfrm>
            <a:prstGeom prst="rect">
              <a:avLst/>
            </a:prstGeom>
            <a:noFill/>
            <a:ln>
              <a:noFill/>
            </a:ln>
          </p:spPr>
        </p:pic>
      </p:grpSp>
      <p:pic>
        <p:nvPicPr>
          <p:cNvPr id="91" name="Google Shape;91;p1"/>
          <p:cNvPicPr preferRelativeResize="0"/>
          <p:nvPr/>
        </p:nvPicPr>
        <p:blipFill rotWithShape="1">
          <a:blip r:embed="rId7">
            <a:alphaModFix/>
          </a:blip>
          <a:srcRect b="0" l="39" r="49" t="0"/>
          <a:stretch/>
        </p:blipFill>
        <p:spPr>
          <a:xfrm>
            <a:off x="5009300" y="6863200"/>
            <a:ext cx="4134703" cy="1481874"/>
          </a:xfrm>
          <a:prstGeom prst="rect">
            <a:avLst/>
          </a:prstGeom>
          <a:noFill/>
          <a:ln>
            <a:noFill/>
          </a:ln>
        </p:spPr>
      </p:pic>
      <p:pic>
        <p:nvPicPr>
          <p:cNvPr id="92" name="Google Shape;92;p1"/>
          <p:cNvPicPr preferRelativeResize="0"/>
          <p:nvPr/>
        </p:nvPicPr>
        <p:blipFill rotWithShape="1">
          <a:blip r:embed="rId8">
            <a:alphaModFix/>
          </a:blip>
          <a:srcRect b="0" l="0" r="0" t="0"/>
          <a:stretch/>
        </p:blipFill>
        <p:spPr>
          <a:xfrm>
            <a:off x="6426856" y="4890488"/>
            <a:ext cx="2642469" cy="17868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p:nvPr/>
        </p:nvSpPr>
        <p:spPr>
          <a:xfrm>
            <a:off x="0" y="3810"/>
            <a:ext cx="18288000" cy="10279380"/>
          </a:xfrm>
          <a:custGeom>
            <a:rect b="b" l="l" r="r" t="t"/>
            <a:pathLst>
              <a:path extrusionOk="0" h="10279380" w="18288000">
                <a:moveTo>
                  <a:pt x="0" y="0"/>
                </a:moveTo>
                <a:lnTo>
                  <a:pt x="18288000" y="0"/>
                </a:lnTo>
                <a:lnTo>
                  <a:pt x="18288000" y="10279380"/>
                </a:lnTo>
                <a:lnTo>
                  <a:pt x="0" y="1027938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9"/>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 name="Google Shape;186;p9"/>
          <p:cNvSpPr txBox="1"/>
          <p:nvPr/>
        </p:nvSpPr>
        <p:spPr>
          <a:xfrm>
            <a:off x="1028700" y="1189400"/>
            <a:ext cx="9298800" cy="86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Intervention des témoins</a:t>
            </a:r>
            <a:endParaRPr b="1" i="0" sz="5599" u="none" cap="none" strike="noStrike">
              <a:solidFill>
                <a:srgbClr val="1C1C1C"/>
              </a:solidFill>
              <a:latin typeface="Avenir"/>
              <a:ea typeface="Avenir"/>
              <a:cs typeface="Avenir"/>
              <a:sym typeface="Avenir"/>
            </a:endParaRPr>
          </a:p>
        </p:txBody>
      </p:sp>
      <p:sp>
        <p:nvSpPr>
          <p:cNvPr id="187" name="Google Shape;187;p9"/>
          <p:cNvSpPr txBox="1"/>
          <p:nvPr/>
        </p:nvSpPr>
        <p:spPr>
          <a:xfrm>
            <a:off x="1028700" y="2945850"/>
            <a:ext cx="13748400" cy="487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1C1C1C"/>
                </a:solidFill>
                <a:latin typeface="Avenir"/>
                <a:ea typeface="Avenir"/>
                <a:cs typeface="Avenir"/>
                <a:sym typeface="Avenir"/>
              </a:rPr>
              <a:t>Le témoin est une </a:t>
            </a:r>
            <a:r>
              <a:rPr b="1" i="0" lang="en-US" sz="3500" u="none" cap="none" strike="noStrike">
                <a:solidFill>
                  <a:schemeClr val="dk1"/>
                </a:solidFill>
                <a:latin typeface="Avenir"/>
                <a:ea typeface="Avenir"/>
                <a:cs typeface="Avenir"/>
                <a:sym typeface="Avenir"/>
              </a:rPr>
              <a:t>« personne qui observe un événement, qui voit ou entend quelque chose sans être appelée à l’attester ou sans intervenir dans l’action » (https://www.larousse.fr/dictionnaires/francais/témoin/77204)</a:t>
            </a:r>
            <a:endParaRPr b="1" i="0" sz="35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1C1C1C"/>
                </a:solidFill>
                <a:latin typeface="Avenir"/>
                <a:ea typeface="Avenir"/>
                <a:cs typeface="Avenir"/>
                <a:sym typeface="Avenir"/>
              </a:rPr>
              <a:t>Intervention est l’</a:t>
            </a:r>
            <a:r>
              <a:rPr b="1" i="0" lang="en-US" sz="3500" u="none" cap="none" strike="noStrike">
                <a:solidFill>
                  <a:schemeClr val="dk1"/>
                </a:solidFill>
                <a:latin typeface="Avenir"/>
                <a:ea typeface="Avenir"/>
                <a:cs typeface="Avenir"/>
                <a:sym typeface="Avenir"/>
              </a:rPr>
              <a:t>« action d’intervenir dans une situation critique ». (https://www.larousse.fr/dictionnaires/francais/intervention/43886)</a:t>
            </a:r>
            <a:endParaRPr b="1" i="0" sz="3500" u="none" cap="none" strike="noStrike">
              <a:solidFill>
                <a:schemeClr val="dk1"/>
              </a:solidFill>
              <a:latin typeface="Avenir"/>
              <a:ea typeface="Avenir"/>
              <a:cs typeface="Avenir"/>
              <a:sym typeface="Avenir"/>
            </a:endParaRPr>
          </a:p>
          <a:p>
            <a:pPr indent="0" lvl="0" marL="0" marR="0" rtl="0" algn="l">
              <a:lnSpc>
                <a:spcPct val="160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p:txBody>
      </p:sp>
      <p:pic>
        <p:nvPicPr>
          <p:cNvPr id="188" name="Google Shape;188;p9"/>
          <p:cNvPicPr preferRelativeResize="0"/>
          <p:nvPr/>
        </p:nvPicPr>
        <p:blipFill rotWithShape="1">
          <a:blip r:embed="rId5">
            <a:alphaModFix/>
          </a:blip>
          <a:srcRect b="14487" l="24024" r="23804" t="18285"/>
          <a:stretch/>
        </p:blipFill>
        <p:spPr>
          <a:xfrm>
            <a:off x="15136975" y="6325931"/>
            <a:ext cx="2176650" cy="280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pSp>
        <p:nvGrpSpPr>
          <p:cNvPr id="193" name="Google Shape;193;p10"/>
          <p:cNvGrpSpPr/>
          <p:nvPr/>
        </p:nvGrpSpPr>
        <p:grpSpPr>
          <a:xfrm>
            <a:off x="-201706" y="2581730"/>
            <a:ext cx="18669000" cy="7906976"/>
            <a:chOff x="0" y="-38100"/>
            <a:chExt cx="4916938" cy="2082496"/>
          </a:xfrm>
        </p:grpSpPr>
        <p:sp>
          <p:nvSpPr>
            <p:cNvPr id="194" name="Google Shape;194;p10"/>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5" name="Google Shape;195;p10"/>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6" name="Google Shape;196;p10"/>
          <p:cNvGrpSpPr/>
          <p:nvPr/>
        </p:nvGrpSpPr>
        <p:grpSpPr>
          <a:xfrm>
            <a:off x="-201706" y="-279132"/>
            <a:ext cx="18669000" cy="3275585"/>
            <a:chOff x="0" y="-38100"/>
            <a:chExt cx="4916938" cy="862705"/>
          </a:xfrm>
        </p:grpSpPr>
        <p:sp>
          <p:nvSpPr>
            <p:cNvPr id="197" name="Google Shape;197;p10"/>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8" name="Google Shape;198;p10"/>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9" name="Google Shape;199;p10"/>
          <p:cNvSpPr txBox="1"/>
          <p:nvPr/>
        </p:nvSpPr>
        <p:spPr>
          <a:xfrm>
            <a:off x="4494535" y="556278"/>
            <a:ext cx="9298800" cy="1852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Pour réagir en toute sécurité, utilise les 5”D”!!</a:t>
            </a:r>
            <a:endParaRPr b="1" i="0" sz="5599" u="none" cap="none" strike="noStrike">
              <a:solidFill>
                <a:srgbClr val="1C1C1C"/>
              </a:solidFill>
              <a:latin typeface="Avenir"/>
              <a:ea typeface="Avenir"/>
              <a:cs typeface="Avenir"/>
              <a:sym typeface="Avenir"/>
            </a:endParaRPr>
          </a:p>
        </p:txBody>
      </p:sp>
      <p:sp>
        <p:nvSpPr>
          <p:cNvPr id="200" name="Google Shape;200;p10"/>
          <p:cNvSpPr txBox="1"/>
          <p:nvPr/>
        </p:nvSpPr>
        <p:spPr>
          <a:xfrm>
            <a:off x="2763022" y="3790306"/>
            <a:ext cx="8294700" cy="4848600"/>
          </a:xfrm>
          <a:prstGeom prst="rect">
            <a:avLst/>
          </a:prstGeom>
          <a:noFill/>
          <a:ln>
            <a:noFill/>
          </a:ln>
        </p:spPr>
        <p:txBody>
          <a:bodyPr anchorCtr="0" anchor="t" bIns="0" lIns="0" spcFirstLastPara="1" rIns="0" wrap="square" tIns="0">
            <a:spAutoFit/>
          </a:bodyPr>
          <a:lstStyle/>
          <a:p>
            <a:pPr indent="-457200" lvl="0" marL="457200" marR="0" rtl="0" algn="l">
              <a:lnSpc>
                <a:spcPct val="150000"/>
              </a:lnSpc>
              <a:spcBef>
                <a:spcPts val="0"/>
              </a:spcBef>
              <a:spcAft>
                <a:spcPts val="0"/>
              </a:spcAft>
              <a:buClr>
                <a:srgbClr val="1C1C1C"/>
              </a:buClr>
              <a:buSzPts val="4500"/>
              <a:buFont typeface="Avenir"/>
              <a:buChar char="●"/>
            </a:pPr>
            <a:r>
              <a:rPr b="0" i="0" lang="en-US" sz="4500" u="none" cap="none" strike="noStrike">
                <a:solidFill>
                  <a:srgbClr val="1C1C1C"/>
                </a:solidFill>
                <a:latin typeface="Avenir"/>
                <a:ea typeface="Avenir"/>
                <a:cs typeface="Avenir"/>
                <a:sym typeface="Avenir"/>
              </a:rPr>
              <a:t>Décider</a:t>
            </a:r>
            <a:endParaRPr b="0" i="0" sz="4500" u="none" cap="none" strike="noStrike">
              <a:solidFill>
                <a:srgbClr val="1C1C1C"/>
              </a:solidFill>
              <a:latin typeface="Avenir"/>
              <a:ea typeface="Avenir"/>
              <a:cs typeface="Avenir"/>
              <a:sym typeface="Avenir"/>
            </a:endParaRPr>
          </a:p>
          <a:p>
            <a:pPr indent="-457200" lvl="0" marL="457200" marR="0" rtl="0" algn="l">
              <a:lnSpc>
                <a:spcPct val="150000"/>
              </a:lnSpc>
              <a:spcBef>
                <a:spcPts val="0"/>
              </a:spcBef>
              <a:spcAft>
                <a:spcPts val="0"/>
              </a:spcAft>
              <a:buClr>
                <a:srgbClr val="1C1C1C"/>
              </a:buClr>
              <a:buSzPts val="4500"/>
              <a:buFont typeface="Avenir"/>
              <a:buChar char="●"/>
            </a:pPr>
            <a:r>
              <a:rPr b="0" i="0" lang="en-US" sz="4500" u="none" cap="none" strike="noStrike">
                <a:solidFill>
                  <a:srgbClr val="1C1C1C"/>
                </a:solidFill>
                <a:latin typeface="Avenir"/>
                <a:ea typeface="Avenir"/>
                <a:cs typeface="Avenir"/>
                <a:sym typeface="Avenir"/>
              </a:rPr>
              <a:t>Distraire</a:t>
            </a:r>
            <a:endParaRPr b="0" i="0" sz="4500" u="none" cap="none" strike="noStrike">
              <a:solidFill>
                <a:srgbClr val="1C1C1C"/>
              </a:solidFill>
              <a:latin typeface="Avenir"/>
              <a:ea typeface="Avenir"/>
              <a:cs typeface="Avenir"/>
              <a:sym typeface="Avenir"/>
            </a:endParaRPr>
          </a:p>
          <a:p>
            <a:pPr indent="-457200" lvl="0" marL="457200" marR="0" rtl="0" algn="l">
              <a:lnSpc>
                <a:spcPct val="150000"/>
              </a:lnSpc>
              <a:spcBef>
                <a:spcPts val="0"/>
              </a:spcBef>
              <a:spcAft>
                <a:spcPts val="0"/>
              </a:spcAft>
              <a:buClr>
                <a:srgbClr val="1C1C1C"/>
              </a:buClr>
              <a:buSzPts val="4500"/>
              <a:buFont typeface="Avenir"/>
              <a:buChar char="●"/>
            </a:pPr>
            <a:r>
              <a:rPr b="0" i="0" lang="en-US" sz="4500" u="none" cap="none" strike="noStrike">
                <a:solidFill>
                  <a:srgbClr val="1C1C1C"/>
                </a:solidFill>
                <a:latin typeface="Avenir"/>
                <a:ea typeface="Avenir"/>
                <a:cs typeface="Avenir"/>
                <a:sym typeface="Avenir"/>
              </a:rPr>
              <a:t>Déléguer</a:t>
            </a:r>
            <a:endParaRPr b="0" i="0" sz="4500" u="none" cap="none" strike="noStrike">
              <a:solidFill>
                <a:srgbClr val="1C1C1C"/>
              </a:solidFill>
              <a:latin typeface="Avenir"/>
              <a:ea typeface="Avenir"/>
              <a:cs typeface="Avenir"/>
              <a:sym typeface="Avenir"/>
            </a:endParaRPr>
          </a:p>
          <a:p>
            <a:pPr indent="-457200" lvl="0" marL="457200" marR="0" rtl="0" algn="l">
              <a:lnSpc>
                <a:spcPct val="150000"/>
              </a:lnSpc>
              <a:spcBef>
                <a:spcPts val="0"/>
              </a:spcBef>
              <a:spcAft>
                <a:spcPts val="0"/>
              </a:spcAft>
              <a:buClr>
                <a:srgbClr val="1C1C1C"/>
              </a:buClr>
              <a:buSzPts val="4500"/>
              <a:buFont typeface="Avenir"/>
              <a:buChar char="●"/>
            </a:pPr>
            <a:r>
              <a:rPr b="0" i="0" lang="en-US" sz="4500" u="none" cap="none" strike="noStrike">
                <a:solidFill>
                  <a:srgbClr val="1C1C1C"/>
                </a:solidFill>
                <a:latin typeface="Avenir"/>
                <a:ea typeface="Avenir"/>
                <a:cs typeface="Avenir"/>
                <a:sym typeface="Avenir"/>
              </a:rPr>
              <a:t>Documenter</a:t>
            </a:r>
            <a:endParaRPr b="0" i="0" sz="4500" u="none" cap="none" strike="noStrike">
              <a:solidFill>
                <a:srgbClr val="1C1C1C"/>
              </a:solidFill>
              <a:latin typeface="Avenir"/>
              <a:ea typeface="Avenir"/>
              <a:cs typeface="Avenir"/>
              <a:sym typeface="Avenir"/>
            </a:endParaRPr>
          </a:p>
          <a:p>
            <a:pPr indent="-457200" lvl="0" marL="457200" marR="0" rtl="0" algn="l">
              <a:lnSpc>
                <a:spcPct val="150000"/>
              </a:lnSpc>
              <a:spcBef>
                <a:spcPts val="0"/>
              </a:spcBef>
              <a:spcAft>
                <a:spcPts val="0"/>
              </a:spcAft>
              <a:buClr>
                <a:srgbClr val="1C1C1C"/>
              </a:buClr>
              <a:buSzPts val="4500"/>
              <a:buFont typeface="Avenir"/>
              <a:buChar char="●"/>
            </a:pPr>
            <a:r>
              <a:rPr b="0" i="0" lang="en-US" sz="4500" u="none" cap="none" strike="noStrike">
                <a:solidFill>
                  <a:srgbClr val="1C1C1C"/>
                </a:solidFill>
                <a:latin typeface="Avenir"/>
                <a:ea typeface="Avenir"/>
                <a:cs typeface="Avenir"/>
                <a:sym typeface="Avenir"/>
              </a:rPr>
              <a:t>Diriger</a:t>
            </a:r>
            <a:endParaRPr b="0" i="0" sz="4500" u="none" cap="none" strike="noStrike">
              <a:solidFill>
                <a:srgbClr val="1C1C1C"/>
              </a:solidFill>
              <a:latin typeface="Avenir"/>
              <a:ea typeface="Avenir"/>
              <a:cs typeface="Avenir"/>
              <a:sym typeface="Avenir"/>
            </a:endParaRPr>
          </a:p>
        </p:txBody>
      </p:sp>
      <p:pic>
        <p:nvPicPr>
          <p:cNvPr id="201" name="Google Shape;201;p10"/>
          <p:cNvPicPr preferRelativeResize="0"/>
          <p:nvPr/>
        </p:nvPicPr>
        <p:blipFill rotWithShape="1">
          <a:blip r:embed="rId3">
            <a:alphaModFix/>
          </a:blip>
          <a:srcRect b="0" l="0" r="0" t="0"/>
          <a:stretch/>
        </p:blipFill>
        <p:spPr>
          <a:xfrm>
            <a:off x="9240321" y="4212688"/>
            <a:ext cx="6994900" cy="4003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pSp>
        <p:nvGrpSpPr>
          <p:cNvPr id="206" name="Google Shape;206;p11"/>
          <p:cNvGrpSpPr/>
          <p:nvPr/>
        </p:nvGrpSpPr>
        <p:grpSpPr>
          <a:xfrm>
            <a:off x="5782235" y="-144661"/>
            <a:ext cx="12685059" cy="10431661"/>
            <a:chOff x="0" y="-38100"/>
            <a:chExt cx="3340921" cy="2747433"/>
          </a:xfrm>
        </p:grpSpPr>
        <p:sp>
          <p:nvSpPr>
            <p:cNvPr id="207" name="Google Shape;207;p11"/>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8" name="Google Shape;208;p11"/>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11"/>
          <p:cNvGrpSpPr/>
          <p:nvPr/>
        </p:nvGrpSpPr>
        <p:grpSpPr>
          <a:xfrm>
            <a:off x="0" y="-144650"/>
            <a:ext cx="7553549" cy="10431728"/>
            <a:chOff x="0" y="-38100"/>
            <a:chExt cx="1522893" cy="2747433"/>
          </a:xfrm>
        </p:grpSpPr>
        <p:sp>
          <p:nvSpPr>
            <p:cNvPr id="210" name="Google Shape;210;p11"/>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1" name="Google Shape;211;p11"/>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2" name="Google Shape;212;p11"/>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11"/>
          <p:cNvSpPr txBox="1"/>
          <p:nvPr/>
        </p:nvSpPr>
        <p:spPr>
          <a:xfrm>
            <a:off x="697052" y="838200"/>
            <a:ext cx="4753500" cy="2844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Que veulent dire chacun de ces mots</a:t>
            </a:r>
            <a:endParaRPr b="1" i="0" sz="5599" u="none" cap="none" strike="noStrike">
              <a:solidFill>
                <a:srgbClr val="1C1C1C"/>
              </a:solidFill>
              <a:latin typeface="Avenir"/>
              <a:ea typeface="Avenir"/>
              <a:cs typeface="Avenir"/>
              <a:sym typeface="Avenir"/>
            </a:endParaRPr>
          </a:p>
        </p:txBody>
      </p:sp>
      <p:sp>
        <p:nvSpPr>
          <p:cNvPr id="214" name="Google Shape;214;p11"/>
          <p:cNvSpPr txBox="1"/>
          <p:nvPr/>
        </p:nvSpPr>
        <p:spPr>
          <a:xfrm>
            <a:off x="8298938" y="2346526"/>
            <a:ext cx="8294700" cy="4675500"/>
          </a:xfrm>
          <a:prstGeom prst="rect">
            <a:avLst/>
          </a:prstGeom>
          <a:noFill/>
          <a:ln>
            <a:noFill/>
          </a:ln>
        </p:spPr>
        <p:txBody>
          <a:bodyPr anchorCtr="0" anchor="t" bIns="0" lIns="0" spcFirstLastPara="1" rIns="0" wrap="square" tIns="0">
            <a:spAutoFit/>
          </a:bodyPr>
          <a:lstStyle/>
          <a:p>
            <a:pPr indent="-457200" lvl="0" marL="457200" marR="0" rtl="0" algn="l">
              <a:lnSpc>
                <a:spcPct val="115000"/>
              </a:lnSpc>
              <a:spcBef>
                <a:spcPts val="0"/>
              </a:spcBef>
              <a:spcAft>
                <a:spcPts val="0"/>
              </a:spcAft>
              <a:buClr>
                <a:srgbClr val="1C1C1C"/>
              </a:buClr>
              <a:buSzPts val="4500"/>
              <a:buFont typeface="Avenir"/>
              <a:buChar char="●"/>
            </a:pPr>
            <a:r>
              <a:rPr b="0" i="0" lang="en-US" sz="4500" u="none" cap="none" strike="noStrike">
                <a:solidFill>
                  <a:srgbClr val="1C1C1C"/>
                </a:solidFill>
                <a:latin typeface="Avenir"/>
                <a:ea typeface="Avenir"/>
                <a:cs typeface="Avenir"/>
                <a:sym typeface="Avenir"/>
              </a:rPr>
              <a:t>Quel sens donnes-tu à ces mots s’ils sont des moyens d’intervention?</a:t>
            </a:r>
            <a:endParaRPr b="0" i="0" sz="4500" u="none" cap="none" strike="noStrike">
              <a:solidFill>
                <a:srgbClr val="1C1C1C"/>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4500"/>
              <a:buFont typeface="Arial"/>
              <a:buNone/>
            </a:pPr>
            <a:r>
              <a:t/>
            </a:r>
            <a:endParaRPr b="0" i="0" sz="4500" u="none" cap="none" strike="noStrike">
              <a:solidFill>
                <a:srgbClr val="1C1C1C"/>
              </a:solidFill>
              <a:latin typeface="Avenir"/>
              <a:ea typeface="Avenir"/>
              <a:cs typeface="Avenir"/>
              <a:sym typeface="Avenir"/>
            </a:endParaRPr>
          </a:p>
          <a:p>
            <a:pPr indent="-457200" lvl="0" marL="457200" marR="0" rtl="0" algn="l">
              <a:lnSpc>
                <a:spcPct val="115000"/>
              </a:lnSpc>
              <a:spcBef>
                <a:spcPts val="0"/>
              </a:spcBef>
              <a:spcAft>
                <a:spcPts val="0"/>
              </a:spcAft>
              <a:buClr>
                <a:srgbClr val="1C1C1C"/>
              </a:buClr>
              <a:buSzPts val="4500"/>
              <a:buFont typeface="Avenir"/>
              <a:buChar char="●"/>
            </a:pPr>
            <a:r>
              <a:rPr b="0" i="0" lang="en-US" sz="4500" u="none" cap="none" strike="noStrike">
                <a:solidFill>
                  <a:srgbClr val="1C1C1C"/>
                </a:solidFill>
                <a:latin typeface="Avenir"/>
                <a:ea typeface="Avenir"/>
                <a:cs typeface="Avenir"/>
                <a:sym typeface="Avenir"/>
              </a:rPr>
              <a:t>Observons concrètement comment utiliser ces 5 D…</a:t>
            </a:r>
            <a:endParaRPr b="0" i="0" sz="4500" u="none" cap="none" strike="noStrike">
              <a:solidFill>
                <a:srgbClr val="1C1C1C"/>
              </a:solidFill>
              <a:latin typeface="Avenir"/>
              <a:ea typeface="Avenir"/>
              <a:cs typeface="Avenir"/>
              <a:sym typeface="Avenir"/>
            </a:endParaRPr>
          </a:p>
        </p:txBody>
      </p:sp>
      <p:pic>
        <p:nvPicPr>
          <p:cNvPr id="215" name="Google Shape;215;p11">
            <a:hlinkClick r:id="rId4"/>
          </p:cNvPr>
          <p:cNvPicPr preferRelativeResize="0"/>
          <p:nvPr/>
        </p:nvPicPr>
        <p:blipFill rotWithShape="1">
          <a:blip r:embed="rId5">
            <a:alphaModFix/>
          </a:blip>
          <a:srcRect b="0" l="0" r="0" t="0"/>
          <a:stretch/>
        </p:blipFill>
        <p:spPr>
          <a:xfrm>
            <a:off x="544649" y="4603501"/>
            <a:ext cx="6525775" cy="4180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pSp>
        <p:nvGrpSpPr>
          <p:cNvPr id="220" name="Google Shape;220;p12"/>
          <p:cNvGrpSpPr/>
          <p:nvPr/>
        </p:nvGrpSpPr>
        <p:grpSpPr>
          <a:xfrm>
            <a:off x="0" y="-144661"/>
            <a:ext cx="634634" cy="10431661"/>
            <a:chOff x="0" y="-38100"/>
            <a:chExt cx="167146" cy="2747433"/>
          </a:xfrm>
        </p:grpSpPr>
        <p:sp>
          <p:nvSpPr>
            <p:cNvPr id="221" name="Google Shape;221;p12"/>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 name="Google Shape;222;p12"/>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23" name="Google Shape;223;p12"/>
          <p:cNvGrpSpPr/>
          <p:nvPr/>
        </p:nvGrpSpPr>
        <p:grpSpPr>
          <a:xfrm>
            <a:off x="634634" y="-144661"/>
            <a:ext cx="17832660" cy="10431661"/>
            <a:chOff x="0" y="-38100"/>
            <a:chExt cx="4696668" cy="2747433"/>
          </a:xfrm>
        </p:grpSpPr>
        <p:sp>
          <p:nvSpPr>
            <p:cNvPr id="224" name="Google Shape;224;p12"/>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5" name="Google Shape;225;p12"/>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6" name="Google Shape;226;p12"/>
          <p:cNvSpPr/>
          <p:nvPr/>
        </p:nvSpPr>
        <p:spPr>
          <a:xfrm>
            <a:off x="634634" y="-725735"/>
            <a:ext cx="4267696"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 name="Google Shape;227;p12"/>
          <p:cNvSpPr txBox="1"/>
          <p:nvPr/>
        </p:nvSpPr>
        <p:spPr>
          <a:xfrm>
            <a:off x="4876364" y="598948"/>
            <a:ext cx="9349200" cy="1852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Décider… Quelle bulle correspond à cette action?</a:t>
            </a:r>
            <a:endParaRPr b="1" i="0" sz="5599" u="none" cap="none" strike="noStrike">
              <a:solidFill>
                <a:srgbClr val="1C1C1C"/>
              </a:solidFill>
              <a:latin typeface="Avenir"/>
              <a:ea typeface="Avenir"/>
              <a:cs typeface="Avenir"/>
              <a:sym typeface="Avenir"/>
            </a:endParaRPr>
          </a:p>
        </p:txBody>
      </p:sp>
      <p:sp>
        <p:nvSpPr>
          <p:cNvPr id="228" name="Google Shape;228;p12"/>
          <p:cNvSpPr/>
          <p:nvPr/>
        </p:nvSpPr>
        <p:spPr>
          <a:xfrm>
            <a:off x="2026975" y="2749350"/>
            <a:ext cx="5792400" cy="2465700"/>
          </a:xfrm>
          <a:prstGeom prst="wedgeRectCallout">
            <a:avLst>
              <a:gd fmla="val -2822" name="adj1"/>
              <a:gd fmla="val 76641" name="adj2"/>
            </a:avLst>
          </a:prstGeom>
          <a:solidFill>
            <a:srgbClr val="FFAB40"/>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595959"/>
              </a:buClr>
              <a:buSzPts val="2100"/>
              <a:buFont typeface="Arial"/>
              <a:buNone/>
            </a:pPr>
            <a:r>
              <a:rPr b="0" i="0" lang="en-US" sz="2200" u="none" cap="none" strike="noStrike">
                <a:solidFill>
                  <a:srgbClr val="595959"/>
                </a:solidFill>
                <a:latin typeface="Avenir"/>
                <a:ea typeface="Avenir"/>
                <a:cs typeface="Avenir"/>
                <a:sym typeface="Avenir"/>
              </a:rPr>
              <a:t>Quelqu’un à proximité peut-il aider? Demandez-leur : avez-vous des idées? </a:t>
            </a:r>
            <a:endParaRPr b="0" i="0" sz="2300" u="none" cap="none" strike="noStrike">
              <a:solidFill>
                <a:srgbClr val="000000"/>
              </a:solidFill>
              <a:latin typeface="Avenir"/>
              <a:ea typeface="Avenir"/>
              <a:cs typeface="Avenir"/>
              <a:sym typeface="Avenir"/>
            </a:endParaRPr>
          </a:p>
          <a:p>
            <a:pPr indent="0" lvl="0" marL="95250" marR="0" rtl="0" algn="l">
              <a:lnSpc>
                <a:spcPct val="115000"/>
              </a:lnSpc>
              <a:spcBef>
                <a:spcPts val="0"/>
              </a:spcBef>
              <a:spcAft>
                <a:spcPts val="0"/>
              </a:spcAft>
              <a:buClr>
                <a:srgbClr val="595959"/>
              </a:buClr>
              <a:buSzPts val="2100"/>
              <a:buFont typeface="Arial"/>
              <a:buNone/>
            </a:pPr>
            <a:r>
              <a:rPr b="0" i="0" lang="en-US" sz="2200" u="none" cap="none" strike="noStrike">
                <a:solidFill>
                  <a:srgbClr val="595959"/>
                </a:solidFill>
                <a:latin typeface="Avenir"/>
                <a:ea typeface="Avenir"/>
                <a:cs typeface="Avenir"/>
                <a:sym typeface="Avenir"/>
              </a:rPr>
              <a:t>Pouvez-vous surveiller pendant que j’aide? </a:t>
            </a:r>
            <a:endParaRPr b="0" i="0" sz="2300" u="none" cap="none" strike="noStrike">
              <a:solidFill>
                <a:srgbClr val="000000"/>
              </a:solidFill>
              <a:latin typeface="Avenir"/>
              <a:ea typeface="Avenir"/>
              <a:cs typeface="Avenir"/>
              <a:sym typeface="Avenir"/>
            </a:endParaRPr>
          </a:p>
          <a:p>
            <a:pPr indent="0" lvl="0" marL="95250" marR="0" rtl="0" algn="l">
              <a:lnSpc>
                <a:spcPct val="115000"/>
              </a:lnSpc>
              <a:spcBef>
                <a:spcPts val="0"/>
              </a:spcBef>
              <a:spcAft>
                <a:spcPts val="0"/>
              </a:spcAft>
              <a:buClr>
                <a:srgbClr val="595959"/>
              </a:buClr>
              <a:buSzPts val="2100"/>
              <a:buFont typeface="Arial"/>
              <a:buNone/>
            </a:pPr>
            <a:r>
              <a:rPr b="0" i="0" lang="en-US" sz="2200" u="none" cap="none" strike="noStrike">
                <a:solidFill>
                  <a:srgbClr val="595959"/>
                </a:solidFill>
                <a:latin typeface="Avenir"/>
                <a:ea typeface="Avenir"/>
                <a:cs typeface="Avenir"/>
                <a:sym typeface="Avenir"/>
              </a:rPr>
              <a:t>Pouvez-vous appeler le 911 si je suis en danger?</a:t>
            </a:r>
            <a:endParaRPr b="0" i="0" sz="2300" u="none" cap="none" strike="noStrike">
              <a:solidFill>
                <a:srgbClr val="000000"/>
              </a:solidFill>
              <a:latin typeface="Avenir"/>
              <a:ea typeface="Avenir"/>
              <a:cs typeface="Avenir"/>
              <a:sym typeface="Avenir"/>
            </a:endParaRPr>
          </a:p>
        </p:txBody>
      </p:sp>
      <p:sp>
        <p:nvSpPr>
          <p:cNvPr id="229" name="Google Shape;229;p12"/>
          <p:cNvSpPr/>
          <p:nvPr/>
        </p:nvSpPr>
        <p:spPr>
          <a:xfrm>
            <a:off x="2111200" y="6403225"/>
            <a:ext cx="4656300" cy="3116400"/>
          </a:xfrm>
          <a:prstGeom prst="wedgeRectCallout">
            <a:avLst>
              <a:gd fmla="val -45465" name="adj1"/>
              <a:gd fmla="val -81009" name="adj2"/>
            </a:avLst>
          </a:prstGeom>
          <a:solidFill>
            <a:srgbClr val="FFFF66"/>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600"/>
              <a:buFont typeface="Arial"/>
              <a:buNone/>
            </a:pPr>
            <a:r>
              <a:rPr b="0" i="0" lang="en-US" sz="2600" u="none" cap="none" strike="noStrike">
                <a:solidFill>
                  <a:srgbClr val="595959"/>
                </a:solidFill>
                <a:latin typeface="Avenir"/>
                <a:ea typeface="Avenir"/>
                <a:cs typeface="Avenir"/>
                <a:sym typeface="Avenir"/>
              </a:rPr>
              <a:t>Comment puis-je les distraire? Que puis-je dire? Peut-être : « Quelle heure est-il? », « Où se trouvent les toilettes? » ou  « Pouvez-vous m’aider...? »</a:t>
            </a:r>
            <a:endParaRPr b="0" i="0" sz="2600" u="none" cap="none" strike="noStrike">
              <a:solidFill>
                <a:srgbClr val="000000"/>
              </a:solidFill>
              <a:latin typeface="Avenir"/>
              <a:ea typeface="Avenir"/>
              <a:cs typeface="Avenir"/>
              <a:sym typeface="Avenir"/>
            </a:endParaRPr>
          </a:p>
        </p:txBody>
      </p:sp>
      <p:sp>
        <p:nvSpPr>
          <p:cNvPr id="230" name="Google Shape;230;p12"/>
          <p:cNvSpPr/>
          <p:nvPr/>
        </p:nvSpPr>
        <p:spPr>
          <a:xfrm>
            <a:off x="9266525" y="2749350"/>
            <a:ext cx="7744200" cy="2167200"/>
          </a:xfrm>
          <a:prstGeom prst="wedgeRectCallout">
            <a:avLst>
              <a:gd fmla="val -46458" name="adj1"/>
              <a:gd fmla="val 84983" name="adj2"/>
            </a:avLst>
          </a:prstGeom>
          <a:solidFill>
            <a:srgbClr val="92D050"/>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400"/>
              <a:buFont typeface="Arial"/>
              <a:buNone/>
            </a:pPr>
            <a:r>
              <a:rPr b="0" i="0" lang="en-US" sz="2400" u="none" cap="none" strike="noStrike">
                <a:solidFill>
                  <a:srgbClr val="595959"/>
                </a:solidFill>
                <a:latin typeface="Avenir"/>
                <a:ea typeface="Avenir"/>
                <a:cs typeface="Avenir"/>
                <a:sym typeface="Avenir"/>
              </a:rPr>
              <a:t>Comment puis-je m’assurer que je me souviens de tout ce qui s’est passé? Puis-je l’enregistrer quelque part?</a:t>
            </a:r>
            <a:endParaRPr b="0" i="0" sz="2500" u="none" cap="none" strike="noStrike">
              <a:solidFill>
                <a:srgbClr val="000000"/>
              </a:solidFill>
              <a:latin typeface="Avenir"/>
              <a:ea typeface="Avenir"/>
              <a:cs typeface="Avenir"/>
              <a:sym typeface="Avenir"/>
            </a:endParaRPr>
          </a:p>
        </p:txBody>
      </p:sp>
      <p:sp>
        <p:nvSpPr>
          <p:cNvPr id="231" name="Google Shape;231;p12"/>
          <p:cNvSpPr/>
          <p:nvPr/>
        </p:nvSpPr>
        <p:spPr>
          <a:xfrm>
            <a:off x="10028524" y="5812325"/>
            <a:ext cx="7550700" cy="1644600"/>
          </a:xfrm>
          <a:prstGeom prst="wedgeRectCallout">
            <a:avLst>
              <a:gd fmla="val 45202" name="adj1"/>
              <a:gd fmla="val -89551" name="adj2"/>
            </a:avLst>
          </a:prstGeom>
          <a:solidFill>
            <a:srgbClr val="75F2FF"/>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300"/>
              <a:buFont typeface="Arial"/>
              <a:buNone/>
            </a:pPr>
            <a:r>
              <a:rPr b="0" i="0" lang="en-US" sz="2300" u="none" cap="none" strike="noStrike">
                <a:solidFill>
                  <a:srgbClr val="000000"/>
                </a:solidFill>
                <a:latin typeface="Avenir"/>
                <a:ea typeface="Avenir"/>
                <a:cs typeface="Avenir"/>
                <a:sym typeface="Avenir"/>
              </a:rPr>
              <a:t>Devrais-je faire quelque chose? Est-il prudent de le faire? Quels sont les dangers pour moi et les autres si je le fais?</a:t>
            </a:r>
            <a:endParaRPr b="0" i="0" sz="2300" u="none" cap="none" strike="noStrike">
              <a:solidFill>
                <a:srgbClr val="000000"/>
              </a:solidFill>
              <a:latin typeface="Avenir"/>
              <a:ea typeface="Avenir"/>
              <a:cs typeface="Avenir"/>
              <a:sym typeface="Avenir"/>
            </a:endParaRPr>
          </a:p>
        </p:txBody>
      </p:sp>
      <p:sp>
        <p:nvSpPr>
          <p:cNvPr id="232" name="Google Shape;232;p12"/>
          <p:cNvSpPr/>
          <p:nvPr/>
        </p:nvSpPr>
        <p:spPr>
          <a:xfrm>
            <a:off x="7408625" y="8003650"/>
            <a:ext cx="9549900" cy="1644600"/>
          </a:xfrm>
          <a:prstGeom prst="wedgeRectCallout">
            <a:avLst>
              <a:gd fmla="val 64799" name="adj1"/>
              <a:gd fmla="val -53815" name="adj2"/>
            </a:avLst>
          </a:prstGeom>
          <a:solidFill>
            <a:srgbClr val="FF99FF"/>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300"/>
              <a:buFont typeface="Arial"/>
              <a:buNone/>
            </a:pPr>
            <a:r>
              <a:rPr b="0" i="0" lang="en-US" sz="2300" u="none" cap="none" strike="noStrike">
                <a:solidFill>
                  <a:srgbClr val="595959"/>
                </a:solidFill>
                <a:latin typeface="Avenir"/>
                <a:ea typeface="Avenir"/>
                <a:cs typeface="Avenir"/>
                <a:sym typeface="Avenir"/>
              </a:rPr>
              <a:t>Comment pourrais-je confronter directement les personnes dans la situation? Demandez-leur : « Est-ce que je peux vous aider? », « Est-ce que ça va? » ou « Arrêtez. »</a:t>
            </a:r>
            <a:endParaRPr b="0" i="0" sz="2500" u="none" cap="none" strike="noStrike">
              <a:solidFill>
                <a:srgbClr val="000000"/>
              </a:solidFill>
              <a:latin typeface="Avenir"/>
              <a:ea typeface="Avenir"/>
              <a:cs typeface="Avenir"/>
              <a:sym typeface="Avenir"/>
            </a:endParaRPr>
          </a:p>
          <a:p>
            <a:pPr indent="0" lvl="0" marL="95250" marR="0" rtl="0" algn="l">
              <a:lnSpc>
                <a:spcPct val="115000"/>
              </a:lnSpc>
              <a:spcBef>
                <a:spcPts val="0"/>
              </a:spcBef>
              <a:spcAft>
                <a:spcPts val="0"/>
              </a:spcAft>
              <a:buClr>
                <a:srgbClr val="000000"/>
              </a:buClr>
              <a:buSzPts val="1050"/>
              <a:buFont typeface="Arial"/>
              <a:buNone/>
            </a:pPr>
            <a:r>
              <a:t/>
            </a:r>
            <a:endParaRPr b="0" i="0" sz="1050" u="none" cap="none" strike="noStrike">
              <a:solidFill>
                <a:srgbClr val="595959"/>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grpSp>
        <p:nvGrpSpPr>
          <p:cNvPr id="237" name="Google Shape;237;p13"/>
          <p:cNvGrpSpPr/>
          <p:nvPr/>
        </p:nvGrpSpPr>
        <p:grpSpPr>
          <a:xfrm>
            <a:off x="-239425" y="-144661"/>
            <a:ext cx="18706719" cy="10431661"/>
            <a:chOff x="0" y="-38100"/>
            <a:chExt cx="4926873" cy="2747433"/>
          </a:xfrm>
        </p:grpSpPr>
        <p:sp>
          <p:nvSpPr>
            <p:cNvPr id="238" name="Google Shape;238;p13"/>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9" name="Google Shape;239;p13"/>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40" name="Google Shape;240;p13"/>
          <p:cNvSpPr/>
          <p:nvPr/>
        </p:nvSpPr>
        <p:spPr>
          <a:xfrm>
            <a:off x="15822438" y="0"/>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1" name="Google Shape;241;p13"/>
          <p:cNvSpPr/>
          <p:nvPr/>
        </p:nvSpPr>
        <p:spPr>
          <a:xfrm>
            <a:off x="-239425" y="9364758"/>
            <a:ext cx="19413453" cy="865092"/>
          </a:xfrm>
          <a:custGeom>
            <a:rect b="b" l="l" r="r" t="t"/>
            <a:pathLst>
              <a:path extrusionOk="0" h="865092" w="19413453">
                <a:moveTo>
                  <a:pt x="0" y="0"/>
                </a:moveTo>
                <a:lnTo>
                  <a:pt x="19413453" y="0"/>
                </a:lnTo>
                <a:lnTo>
                  <a:pt x="19413453" y="865092"/>
                </a:lnTo>
                <a:lnTo>
                  <a:pt x="0" y="865092"/>
                </a:lnTo>
                <a:lnTo>
                  <a:pt x="0" y="0"/>
                </a:lnTo>
                <a:close/>
              </a:path>
            </a:pathLst>
          </a:custGeom>
          <a:blipFill rotWithShape="1">
            <a:blip r:embed="rId4">
              <a:alphaModFix/>
            </a:blip>
            <a:stretch>
              <a:fillRect b="-28616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2" name="Google Shape;242;p13"/>
          <p:cNvSpPr txBox="1"/>
          <p:nvPr/>
        </p:nvSpPr>
        <p:spPr>
          <a:xfrm>
            <a:off x="4792702" y="1277273"/>
            <a:ext cx="9349200" cy="769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Devrais-je faire quelque chose? </a:t>
            </a:r>
            <a:endParaRPr b="1" i="0" sz="4999" u="none" cap="none" strike="noStrike">
              <a:solidFill>
                <a:srgbClr val="1C1C1C"/>
              </a:solidFill>
              <a:latin typeface="Avenir"/>
              <a:ea typeface="Avenir"/>
              <a:cs typeface="Avenir"/>
              <a:sym typeface="Avenir"/>
            </a:endParaRPr>
          </a:p>
        </p:txBody>
      </p:sp>
      <p:sp>
        <p:nvSpPr>
          <p:cNvPr id="243" name="Google Shape;243;p13"/>
          <p:cNvSpPr txBox="1"/>
          <p:nvPr/>
        </p:nvSpPr>
        <p:spPr>
          <a:xfrm>
            <a:off x="1500049" y="2730050"/>
            <a:ext cx="15934500" cy="6256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300" u="none" cap="none" strike="noStrike">
                <a:solidFill>
                  <a:schemeClr val="dk1"/>
                </a:solidFill>
                <a:latin typeface="Avenir"/>
                <a:ea typeface="Avenir"/>
                <a:cs typeface="Avenir"/>
                <a:sym typeface="Avenir"/>
              </a:rPr>
              <a:t>Décider :</a:t>
            </a:r>
            <a:endParaRPr b="1" i="0" sz="4300" u="none" cap="none" strike="noStrike">
              <a:solidFill>
                <a:schemeClr val="dk1"/>
              </a:solidFill>
              <a:latin typeface="Avenir"/>
              <a:ea typeface="Avenir"/>
              <a:cs typeface="Avenir"/>
              <a:sym typeface="Avenir"/>
            </a:endParaRPr>
          </a:p>
          <a:p>
            <a:pPr indent="-450850" lvl="0" marL="457200" marR="0" rtl="0" algn="l">
              <a:lnSpc>
                <a:spcPct val="115000"/>
              </a:lnSpc>
              <a:spcBef>
                <a:spcPts val="0"/>
              </a:spcBef>
              <a:spcAft>
                <a:spcPts val="0"/>
              </a:spcAft>
              <a:buClr>
                <a:srgbClr val="595959"/>
              </a:buClr>
              <a:buSzPts val="3500"/>
              <a:buFont typeface="Avenir"/>
              <a:buChar char="●"/>
            </a:pPr>
            <a:r>
              <a:rPr b="0" i="0" lang="en-US" sz="3500" u="none" cap="none" strike="noStrike">
                <a:solidFill>
                  <a:srgbClr val="595959"/>
                </a:solidFill>
                <a:latin typeface="Avenir"/>
                <a:ea typeface="Avenir"/>
                <a:cs typeface="Avenir"/>
                <a:sym typeface="Avenir"/>
              </a:rPr>
              <a:t>L’action exige la prise d’une décision. Si l’on sent que l’on « devrait » faire quelque chose, et qu’il est sécuritaire de le faire, il faut probablement faire quelque chose.</a:t>
            </a:r>
            <a:endParaRPr b="0" i="0" sz="3500" u="none" cap="none" strike="noStrike">
              <a:solidFill>
                <a:srgbClr val="595959"/>
              </a:solidFill>
              <a:latin typeface="Avenir"/>
              <a:ea typeface="Avenir"/>
              <a:cs typeface="Avenir"/>
              <a:sym typeface="Avenir"/>
            </a:endParaRPr>
          </a:p>
          <a:p>
            <a:pPr indent="-450850" lvl="0" marL="457200" marR="0" rtl="0" algn="l">
              <a:lnSpc>
                <a:spcPct val="115000"/>
              </a:lnSpc>
              <a:spcBef>
                <a:spcPts val="0"/>
              </a:spcBef>
              <a:spcAft>
                <a:spcPts val="0"/>
              </a:spcAft>
              <a:buClr>
                <a:srgbClr val="595959"/>
              </a:buClr>
              <a:buSzPts val="3500"/>
              <a:buFont typeface="Avenir"/>
              <a:buChar char="●"/>
            </a:pPr>
            <a:r>
              <a:rPr b="0" i="0" lang="en-US" sz="3500" u="none" cap="none" strike="noStrike">
                <a:solidFill>
                  <a:srgbClr val="595959"/>
                </a:solidFill>
                <a:latin typeface="Avenir"/>
                <a:ea typeface="Avenir"/>
                <a:cs typeface="Avenir"/>
                <a:sym typeface="Avenir"/>
              </a:rPr>
              <a:t>Il faut se souvenir que l’inaction est aussi une action, mais que les conséquences de ne pas agir peuvent être bien plus graves.</a:t>
            </a:r>
            <a:endParaRPr b="0" i="0" sz="3500" u="none" cap="none" strike="noStrike">
              <a:solidFill>
                <a:srgbClr val="595959"/>
              </a:solidFill>
              <a:latin typeface="Avenir"/>
              <a:ea typeface="Avenir"/>
              <a:cs typeface="Avenir"/>
              <a:sym typeface="Avenir"/>
            </a:endParaRPr>
          </a:p>
          <a:p>
            <a:pPr indent="-450850" lvl="0" marL="457200" marR="0" rtl="0" algn="l">
              <a:lnSpc>
                <a:spcPct val="115000"/>
              </a:lnSpc>
              <a:spcBef>
                <a:spcPts val="0"/>
              </a:spcBef>
              <a:spcAft>
                <a:spcPts val="0"/>
              </a:spcAft>
              <a:buClr>
                <a:srgbClr val="595959"/>
              </a:buClr>
              <a:buSzPts val="3500"/>
              <a:buFont typeface="Avenir"/>
              <a:buChar char="●"/>
            </a:pPr>
            <a:r>
              <a:rPr b="0" i="0" lang="en-US" sz="3500" u="none" cap="none" strike="noStrike">
                <a:solidFill>
                  <a:srgbClr val="595959"/>
                </a:solidFill>
                <a:latin typeface="Avenir"/>
                <a:ea typeface="Avenir"/>
                <a:cs typeface="Avenir"/>
                <a:sym typeface="Avenir"/>
              </a:rPr>
              <a:t>Il ne faut pas forcément prendre une décision par soi-même; il est possible de se tourner vers les gens autour de soi.</a:t>
            </a:r>
            <a:endParaRPr b="0" i="0" sz="3500" u="none" cap="none" strike="noStrike">
              <a:solidFill>
                <a:srgbClr val="595959"/>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ctr">
              <a:lnSpc>
                <a:spcPct val="160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E8B"/>
        </a:solidFill>
      </p:bgPr>
    </p:bg>
    <p:spTree>
      <p:nvGrpSpPr>
        <p:cNvPr id="247" name="Shape 247"/>
        <p:cNvGrpSpPr/>
        <p:nvPr/>
      </p:nvGrpSpPr>
      <p:grpSpPr>
        <a:xfrm>
          <a:off x="0" y="0"/>
          <a:ext cx="0" cy="0"/>
          <a:chOff x="0" y="0"/>
          <a:chExt cx="0" cy="0"/>
        </a:xfrm>
      </p:grpSpPr>
      <p:sp>
        <p:nvSpPr>
          <p:cNvPr id="248" name="Google Shape;248;p14"/>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 name="Google Shape;249;p14"/>
          <p:cNvSpPr txBox="1"/>
          <p:nvPr/>
        </p:nvSpPr>
        <p:spPr>
          <a:xfrm>
            <a:off x="3201000" y="1055625"/>
            <a:ext cx="11886000" cy="165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Distraire… Quelle bulle correspond à cette action?</a:t>
            </a:r>
            <a:endParaRPr b="1" i="0" sz="4999" u="none" cap="none" strike="noStrike">
              <a:solidFill>
                <a:srgbClr val="1C1C1C"/>
              </a:solidFill>
              <a:latin typeface="Avenir"/>
              <a:ea typeface="Avenir"/>
              <a:cs typeface="Avenir"/>
              <a:sym typeface="Avenir"/>
            </a:endParaRPr>
          </a:p>
        </p:txBody>
      </p:sp>
      <p:sp>
        <p:nvSpPr>
          <p:cNvPr id="250" name="Google Shape;250;p14"/>
          <p:cNvSpPr/>
          <p:nvPr/>
        </p:nvSpPr>
        <p:spPr>
          <a:xfrm>
            <a:off x="2242701" y="2935174"/>
            <a:ext cx="6480600" cy="2332500"/>
          </a:xfrm>
          <a:prstGeom prst="wedgeRectCallout">
            <a:avLst>
              <a:gd fmla="val -2822" name="adj1"/>
              <a:gd fmla="val 76641" name="adj2"/>
            </a:avLst>
          </a:prstGeom>
          <a:solidFill>
            <a:srgbClr val="FFAB40"/>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595959"/>
              </a:buClr>
              <a:buSzPts val="2100"/>
              <a:buFont typeface="Arial"/>
              <a:buNone/>
            </a:pPr>
            <a:r>
              <a:rPr b="0" i="0" lang="en-US" sz="2300" u="none" cap="none" strike="noStrike">
                <a:solidFill>
                  <a:srgbClr val="595959"/>
                </a:solidFill>
                <a:latin typeface="Avenir"/>
                <a:ea typeface="Avenir"/>
                <a:cs typeface="Avenir"/>
                <a:sym typeface="Avenir"/>
              </a:rPr>
              <a:t>Quelqu’un à proximité peut-il aider? Demandez-leur : avez-vous des idées? </a:t>
            </a:r>
            <a:endParaRPr b="0" i="0" sz="2500" u="none" cap="none" strike="noStrike">
              <a:solidFill>
                <a:srgbClr val="000000"/>
              </a:solidFill>
              <a:latin typeface="Avenir"/>
              <a:ea typeface="Avenir"/>
              <a:cs typeface="Avenir"/>
              <a:sym typeface="Avenir"/>
            </a:endParaRPr>
          </a:p>
          <a:p>
            <a:pPr indent="0" lvl="0" marL="95250" marR="0" rtl="0" algn="l">
              <a:lnSpc>
                <a:spcPct val="115000"/>
              </a:lnSpc>
              <a:spcBef>
                <a:spcPts val="0"/>
              </a:spcBef>
              <a:spcAft>
                <a:spcPts val="0"/>
              </a:spcAft>
              <a:buClr>
                <a:srgbClr val="595959"/>
              </a:buClr>
              <a:buSzPts val="2100"/>
              <a:buFont typeface="Arial"/>
              <a:buNone/>
            </a:pPr>
            <a:r>
              <a:rPr b="0" i="0" lang="en-US" sz="2300" u="none" cap="none" strike="noStrike">
                <a:solidFill>
                  <a:srgbClr val="595959"/>
                </a:solidFill>
                <a:latin typeface="Avenir"/>
                <a:ea typeface="Avenir"/>
                <a:cs typeface="Avenir"/>
                <a:sym typeface="Avenir"/>
              </a:rPr>
              <a:t>Pouvez-vous surveiller pendant que j’aide? </a:t>
            </a:r>
            <a:endParaRPr b="0" i="0" sz="2500" u="none" cap="none" strike="noStrike">
              <a:solidFill>
                <a:srgbClr val="000000"/>
              </a:solidFill>
              <a:latin typeface="Avenir"/>
              <a:ea typeface="Avenir"/>
              <a:cs typeface="Avenir"/>
              <a:sym typeface="Avenir"/>
            </a:endParaRPr>
          </a:p>
          <a:p>
            <a:pPr indent="0" lvl="0" marL="95250" marR="0" rtl="0" algn="l">
              <a:lnSpc>
                <a:spcPct val="115000"/>
              </a:lnSpc>
              <a:spcBef>
                <a:spcPts val="0"/>
              </a:spcBef>
              <a:spcAft>
                <a:spcPts val="0"/>
              </a:spcAft>
              <a:buClr>
                <a:srgbClr val="595959"/>
              </a:buClr>
              <a:buSzPts val="2100"/>
              <a:buFont typeface="Arial"/>
              <a:buNone/>
            </a:pPr>
            <a:r>
              <a:rPr b="0" i="0" lang="en-US" sz="2300" u="none" cap="none" strike="noStrike">
                <a:solidFill>
                  <a:srgbClr val="595959"/>
                </a:solidFill>
                <a:latin typeface="Avenir"/>
                <a:ea typeface="Avenir"/>
                <a:cs typeface="Avenir"/>
                <a:sym typeface="Avenir"/>
              </a:rPr>
              <a:t>Pouvez-vous appeler le 911 si je suis en danger?</a:t>
            </a:r>
            <a:endParaRPr b="0" i="0" sz="2300" u="none" cap="none" strike="noStrike">
              <a:solidFill>
                <a:srgbClr val="595959"/>
              </a:solidFill>
              <a:latin typeface="Avenir"/>
              <a:ea typeface="Avenir"/>
              <a:cs typeface="Avenir"/>
              <a:sym typeface="Avenir"/>
            </a:endParaRPr>
          </a:p>
        </p:txBody>
      </p:sp>
      <p:sp>
        <p:nvSpPr>
          <p:cNvPr id="251" name="Google Shape;251;p14"/>
          <p:cNvSpPr/>
          <p:nvPr/>
        </p:nvSpPr>
        <p:spPr>
          <a:xfrm>
            <a:off x="9890782" y="2855074"/>
            <a:ext cx="6480600" cy="2125200"/>
          </a:xfrm>
          <a:prstGeom prst="wedgeRectCallout">
            <a:avLst>
              <a:gd fmla="val -46458" name="adj1"/>
              <a:gd fmla="val 84983" name="adj2"/>
            </a:avLst>
          </a:prstGeom>
          <a:solidFill>
            <a:srgbClr val="92D050"/>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400"/>
              <a:buFont typeface="Arial"/>
              <a:buNone/>
            </a:pPr>
            <a:r>
              <a:rPr b="0" i="0" lang="en-US" sz="2400" u="none" cap="none" strike="noStrike">
                <a:solidFill>
                  <a:srgbClr val="595959"/>
                </a:solidFill>
                <a:latin typeface="Avenir"/>
                <a:ea typeface="Avenir"/>
                <a:cs typeface="Avenir"/>
                <a:sym typeface="Avenir"/>
              </a:rPr>
              <a:t>Comment puis-je m’assurer que je me souviens de tout ce qui s’est passé? Puis-je l’enregistrer quelque part?</a:t>
            </a:r>
            <a:endParaRPr b="0" i="0" sz="2400" u="none" cap="none" strike="noStrike">
              <a:solidFill>
                <a:srgbClr val="595959"/>
              </a:solidFill>
              <a:latin typeface="Avenir"/>
              <a:ea typeface="Avenir"/>
              <a:cs typeface="Avenir"/>
              <a:sym typeface="Avenir"/>
            </a:endParaRPr>
          </a:p>
        </p:txBody>
      </p:sp>
      <p:sp>
        <p:nvSpPr>
          <p:cNvPr id="252" name="Google Shape;252;p14"/>
          <p:cNvSpPr/>
          <p:nvPr/>
        </p:nvSpPr>
        <p:spPr>
          <a:xfrm>
            <a:off x="9890782" y="5884494"/>
            <a:ext cx="6480600" cy="1778700"/>
          </a:xfrm>
          <a:prstGeom prst="wedgeRectCallout">
            <a:avLst>
              <a:gd fmla="val 51217" name="adj1"/>
              <a:gd fmla="val -72322" name="adj2"/>
            </a:avLst>
          </a:prstGeom>
          <a:solidFill>
            <a:srgbClr val="75F2FF"/>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400"/>
              <a:buFont typeface="Arial"/>
              <a:buNone/>
            </a:pPr>
            <a:r>
              <a:rPr b="0" i="0" lang="en-US" sz="2400" u="none" cap="none" strike="noStrike">
                <a:solidFill>
                  <a:srgbClr val="000000"/>
                </a:solidFill>
                <a:latin typeface="Avenir"/>
                <a:ea typeface="Avenir"/>
                <a:cs typeface="Avenir"/>
                <a:sym typeface="Avenir"/>
              </a:rPr>
              <a:t>Devrais-je faire quelque chose? Est-il prudent de le faire? Quels sont les dangers pour moi et les autres si je le fais?</a:t>
            </a:r>
            <a:endParaRPr b="0" i="0" sz="2250" u="none" cap="none" strike="noStrike">
              <a:solidFill>
                <a:srgbClr val="000000"/>
              </a:solidFill>
              <a:latin typeface="Avenir"/>
              <a:ea typeface="Avenir"/>
              <a:cs typeface="Avenir"/>
              <a:sym typeface="Avenir"/>
            </a:endParaRPr>
          </a:p>
        </p:txBody>
      </p:sp>
      <p:sp>
        <p:nvSpPr>
          <p:cNvPr id="253" name="Google Shape;253;p14"/>
          <p:cNvSpPr/>
          <p:nvPr/>
        </p:nvSpPr>
        <p:spPr>
          <a:xfrm>
            <a:off x="2242701" y="6247957"/>
            <a:ext cx="6480600" cy="2125200"/>
          </a:xfrm>
          <a:prstGeom prst="wedgeRectCallout">
            <a:avLst>
              <a:gd fmla="val -49925" name="adj1"/>
              <a:gd fmla="val -72322" name="adj2"/>
            </a:avLst>
          </a:prstGeom>
          <a:solidFill>
            <a:srgbClr val="FFFF66"/>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450"/>
              <a:buFont typeface="Arial"/>
              <a:buNone/>
            </a:pPr>
            <a:r>
              <a:rPr b="0" i="0" lang="en-US" sz="2450" u="none" cap="none" strike="noStrike">
                <a:solidFill>
                  <a:srgbClr val="595959"/>
                </a:solidFill>
                <a:latin typeface="Avenir"/>
                <a:ea typeface="Avenir"/>
                <a:cs typeface="Avenir"/>
                <a:sym typeface="Avenir"/>
              </a:rPr>
              <a:t>Comment puis-je les distraire? Que puis-je dire? Peut-être : « Quelle heure est-il? », « Où se trouvent les toilettes? » ou  « Pouvez-vous m’aider...? »</a:t>
            </a:r>
            <a:endParaRPr b="0" i="0" sz="2800" u="none" cap="none" strike="noStrike">
              <a:solidFill>
                <a:srgbClr val="000000"/>
              </a:solidFill>
              <a:latin typeface="Avenir"/>
              <a:ea typeface="Avenir"/>
              <a:cs typeface="Avenir"/>
              <a:sym typeface="Avenir"/>
            </a:endParaRPr>
          </a:p>
        </p:txBody>
      </p:sp>
      <p:sp>
        <p:nvSpPr>
          <p:cNvPr id="254" name="Google Shape;254;p14"/>
          <p:cNvSpPr/>
          <p:nvPr/>
        </p:nvSpPr>
        <p:spPr>
          <a:xfrm>
            <a:off x="9223263" y="8009680"/>
            <a:ext cx="6480600" cy="1778700"/>
          </a:xfrm>
          <a:prstGeom prst="wedgeRectCallout">
            <a:avLst>
              <a:gd fmla="val 64799" name="adj1"/>
              <a:gd fmla="val -53815" name="adj2"/>
            </a:avLst>
          </a:prstGeom>
          <a:solidFill>
            <a:srgbClr val="FF99FF"/>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150"/>
              <a:buFont typeface="Arial"/>
              <a:buNone/>
            </a:pPr>
            <a:r>
              <a:rPr b="0" i="0" lang="en-US" sz="2150" u="none" cap="none" strike="noStrike">
                <a:solidFill>
                  <a:srgbClr val="595959"/>
                </a:solidFill>
                <a:latin typeface="Avenir"/>
                <a:ea typeface="Avenir"/>
                <a:cs typeface="Avenir"/>
                <a:sym typeface="Avenir"/>
              </a:rPr>
              <a:t>Comment pourrais-je confronter directement les personnes dans la situation? Demandez-leur : « Est-ce que je peux vous aider? », « Est-ce que ça va? » ou « Arrêtez. »</a:t>
            </a:r>
            <a:endParaRPr b="0" i="0" sz="2000" u="none" cap="none" strike="noStrike">
              <a:solidFill>
                <a:srgbClr val="595959"/>
              </a:solidFill>
              <a:latin typeface="Avenir"/>
              <a:ea typeface="Avenir"/>
              <a:cs typeface="Avenir"/>
              <a:sym typeface="Avenir"/>
            </a:endParaRPr>
          </a:p>
          <a:p>
            <a:pPr indent="0" lvl="0" marL="95250" marR="0" rtl="0" algn="l">
              <a:lnSpc>
                <a:spcPct val="115000"/>
              </a:lnSpc>
              <a:spcBef>
                <a:spcPts val="0"/>
              </a:spcBef>
              <a:spcAft>
                <a:spcPts val="0"/>
              </a:spcAft>
              <a:buClr>
                <a:srgbClr val="000000"/>
              </a:buClr>
              <a:buSzPts val="1050"/>
              <a:buFont typeface="Arial"/>
              <a:buNone/>
            </a:pPr>
            <a:r>
              <a:t/>
            </a:r>
            <a:endParaRPr b="0" i="0" sz="1050" u="none" cap="none" strike="noStrike">
              <a:solidFill>
                <a:srgbClr val="595959"/>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p:nvPr/>
        </p:nvSpPr>
        <p:spPr>
          <a:xfrm>
            <a:off x="0" y="3810"/>
            <a:ext cx="18288000" cy="10279380"/>
          </a:xfrm>
          <a:custGeom>
            <a:rect b="b" l="l" r="r" t="t"/>
            <a:pathLst>
              <a:path extrusionOk="0" h="10279380" w="18288000">
                <a:moveTo>
                  <a:pt x="0" y="0"/>
                </a:moveTo>
                <a:lnTo>
                  <a:pt x="18288000" y="0"/>
                </a:lnTo>
                <a:lnTo>
                  <a:pt x="18288000" y="10279380"/>
                </a:lnTo>
                <a:lnTo>
                  <a:pt x="0" y="1027938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p15"/>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1" name="Google Shape;261;p15"/>
          <p:cNvSpPr txBox="1"/>
          <p:nvPr/>
        </p:nvSpPr>
        <p:spPr>
          <a:xfrm>
            <a:off x="1028700" y="838200"/>
            <a:ext cx="9298800" cy="165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Comment pourrais-je les distraire?</a:t>
            </a:r>
            <a:endParaRPr b="1" i="0" sz="4999" u="none" cap="none" strike="noStrike">
              <a:solidFill>
                <a:srgbClr val="1C1C1C"/>
              </a:solidFill>
              <a:latin typeface="Avenir"/>
              <a:ea typeface="Avenir"/>
              <a:cs typeface="Avenir"/>
              <a:sym typeface="Avenir"/>
            </a:endParaRPr>
          </a:p>
        </p:txBody>
      </p:sp>
      <p:sp>
        <p:nvSpPr>
          <p:cNvPr id="262" name="Google Shape;262;p15"/>
          <p:cNvSpPr txBox="1"/>
          <p:nvPr/>
        </p:nvSpPr>
        <p:spPr>
          <a:xfrm>
            <a:off x="977400" y="2852563"/>
            <a:ext cx="16333200" cy="2485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chemeClr val="dk1"/>
                </a:solidFill>
                <a:latin typeface="Avenir"/>
                <a:ea typeface="Avenir"/>
                <a:cs typeface="Avenir"/>
                <a:sym typeface="Avenir"/>
              </a:rPr>
              <a:t>Distraire :</a:t>
            </a:r>
            <a:endParaRPr b="1" i="0" sz="40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3500" u="none" cap="none" strike="noStrike">
                <a:solidFill>
                  <a:srgbClr val="1C1C1C"/>
                </a:solidFill>
                <a:latin typeface="Avenir"/>
                <a:ea typeface="Avenir"/>
                <a:cs typeface="Avenir"/>
                <a:sym typeface="Avenir"/>
              </a:rPr>
              <a:t>Pense à une façon qui pourrait distraire l’attention des personnes qui sont concernées par la situation : soit la personne ciblée ou la personne qui est l’auteur du harcèlement.</a:t>
            </a:r>
            <a:endParaRPr b="0" i="0" sz="3500" u="none" cap="none" strike="noStrike">
              <a:solidFill>
                <a:srgbClr val="1C1C1C"/>
              </a:solidFill>
              <a:latin typeface="Avenir"/>
              <a:ea typeface="Avenir"/>
              <a:cs typeface="Avenir"/>
              <a:sym typeface="Avenir"/>
            </a:endParaRPr>
          </a:p>
        </p:txBody>
      </p:sp>
      <p:sp>
        <p:nvSpPr>
          <p:cNvPr id="263" name="Google Shape;263;p15"/>
          <p:cNvSpPr txBox="1"/>
          <p:nvPr/>
        </p:nvSpPr>
        <p:spPr>
          <a:xfrm>
            <a:off x="9373972" y="9073597"/>
            <a:ext cx="52359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1" lang="en-US" sz="2600" u="none" cap="none" strike="noStrike">
                <a:solidFill>
                  <a:srgbClr val="595959"/>
                </a:solidFill>
                <a:latin typeface="Avenir"/>
                <a:ea typeface="Avenir"/>
                <a:cs typeface="Avenir"/>
                <a:sym typeface="Avenir"/>
              </a:rPr>
              <a:t>« Où se trouvent les toilettes? »</a:t>
            </a:r>
            <a:endParaRPr b="0" i="1" sz="2600" u="none" cap="none" strike="noStrike">
              <a:solidFill>
                <a:srgbClr val="595959"/>
              </a:solidFill>
              <a:latin typeface="Avenir"/>
              <a:ea typeface="Avenir"/>
              <a:cs typeface="Avenir"/>
              <a:sym typeface="Avenir"/>
            </a:endParaRPr>
          </a:p>
        </p:txBody>
      </p:sp>
      <p:sp>
        <p:nvSpPr>
          <p:cNvPr id="264" name="Google Shape;264;p15"/>
          <p:cNvSpPr txBox="1"/>
          <p:nvPr/>
        </p:nvSpPr>
        <p:spPr>
          <a:xfrm>
            <a:off x="12304566" y="5698230"/>
            <a:ext cx="52359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1" lang="en-US" sz="2600" u="none" cap="none" strike="noStrike">
                <a:solidFill>
                  <a:srgbClr val="595959"/>
                </a:solidFill>
                <a:latin typeface="Avenir"/>
                <a:ea typeface="Avenir"/>
                <a:cs typeface="Avenir"/>
                <a:sym typeface="Avenir"/>
              </a:rPr>
              <a:t>« Quelle heure est-il? »</a:t>
            </a:r>
            <a:endParaRPr b="0" i="1" sz="2600" u="none" cap="none" strike="noStrike">
              <a:solidFill>
                <a:srgbClr val="595959"/>
              </a:solidFill>
              <a:latin typeface="Avenir"/>
              <a:ea typeface="Avenir"/>
              <a:cs typeface="Avenir"/>
              <a:sym typeface="Avenir"/>
            </a:endParaRPr>
          </a:p>
        </p:txBody>
      </p:sp>
      <p:sp>
        <p:nvSpPr>
          <p:cNvPr id="265" name="Google Shape;265;p15"/>
          <p:cNvSpPr txBox="1"/>
          <p:nvPr/>
        </p:nvSpPr>
        <p:spPr>
          <a:xfrm>
            <a:off x="6014183" y="5669197"/>
            <a:ext cx="5235900" cy="985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1" lang="en-US" sz="2600" u="none" cap="none" strike="noStrike">
                <a:solidFill>
                  <a:srgbClr val="595959"/>
                </a:solidFill>
                <a:latin typeface="Avenir"/>
                <a:ea typeface="Avenir"/>
                <a:cs typeface="Avenir"/>
                <a:sym typeface="Avenir"/>
              </a:rPr>
              <a:t>« Super, tes vêtements! Où les as-tu achetés? »</a:t>
            </a:r>
            <a:endParaRPr b="0" i="1" sz="2600" u="none" cap="none" strike="noStrike">
              <a:solidFill>
                <a:srgbClr val="595959"/>
              </a:solidFill>
              <a:latin typeface="Avenir"/>
              <a:ea typeface="Avenir"/>
              <a:cs typeface="Avenir"/>
              <a:sym typeface="Avenir"/>
            </a:endParaRPr>
          </a:p>
        </p:txBody>
      </p:sp>
      <p:sp>
        <p:nvSpPr>
          <p:cNvPr id="266" name="Google Shape;266;p15"/>
          <p:cNvSpPr txBox="1"/>
          <p:nvPr/>
        </p:nvSpPr>
        <p:spPr>
          <a:xfrm>
            <a:off x="11242702" y="6822809"/>
            <a:ext cx="6722700" cy="985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1" lang="en-US" sz="2600" u="none" cap="none" strike="noStrike">
                <a:solidFill>
                  <a:srgbClr val="595959"/>
                </a:solidFill>
                <a:latin typeface="Avenir"/>
                <a:ea typeface="Avenir"/>
                <a:cs typeface="Avenir"/>
                <a:sym typeface="Avenir"/>
              </a:rPr>
              <a:t>« Je ne trouve pas mon amie. Pouvez-vous m’aider à la retrouver? »</a:t>
            </a:r>
            <a:endParaRPr b="0" i="1" sz="2600" u="none" cap="none" strike="noStrike">
              <a:solidFill>
                <a:srgbClr val="595959"/>
              </a:solidFill>
              <a:latin typeface="Avenir"/>
              <a:ea typeface="Avenir"/>
              <a:cs typeface="Avenir"/>
              <a:sym typeface="Avenir"/>
            </a:endParaRPr>
          </a:p>
        </p:txBody>
      </p:sp>
      <p:sp>
        <p:nvSpPr>
          <p:cNvPr id="267" name="Google Shape;267;p15"/>
          <p:cNvSpPr txBox="1"/>
          <p:nvPr/>
        </p:nvSpPr>
        <p:spPr>
          <a:xfrm>
            <a:off x="5862477" y="7426419"/>
            <a:ext cx="5235900" cy="985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1" lang="en-US" sz="2600" u="none" cap="none" strike="noStrike">
                <a:solidFill>
                  <a:srgbClr val="595959"/>
                </a:solidFill>
                <a:latin typeface="Avenir"/>
                <a:ea typeface="Avenir"/>
                <a:cs typeface="Avenir"/>
                <a:sym typeface="Avenir"/>
              </a:rPr>
              <a:t>« Pouvez-vous me prendre en photo avec mes amis? »</a:t>
            </a:r>
            <a:endParaRPr b="0" i="0" sz="2600" u="none" cap="none" strike="noStrike">
              <a:solidFill>
                <a:srgbClr val="000000"/>
              </a:solidFill>
              <a:latin typeface="Avenir"/>
              <a:ea typeface="Avenir"/>
              <a:cs typeface="Avenir"/>
              <a:sym typeface="Avenir"/>
            </a:endParaRPr>
          </a:p>
        </p:txBody>
      </p:sp>
      <p:pic>
        <p:nvPicPr>
          <p:cNvPr id="268" name="Google Shape;268;p15"/>
          <p:cNvPicPr preferRelativeResize="0"/>
          <p:nvPr/>
        </p:nvPicPr>
        <p:blipFill rotWithShape="1">
          <a:blip r:embed="rId5">
            <a:alphaModFix/>
          </a:blip>
          <a:srcRect b="6139" l="0" r="0" t="11098"/>
          <a:stretch/>
        </p:blipFill>
        <p:spPr>
          <a:xfrm>
            <a:off x="1587775" y="6411250"/>
            <a:ext cx="3643631" cy="3015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pSp>
        <p:nvGrpSpPr>
          <p:cNvPr id="273" name="Google Shape;273;p16"/>
          <p:cNvGrpSpPr/>
          <p:nvPr/>
        </p:nvGrpSpPr>
        <p:grpSpPr>
          <a:xfrm>
            <a:off x="-201700" y="1610575"/>
            <a:ext cx="18669122" cy="8878097"/>
            <a:chOff x="0" y="-38100"/>
            <a:chExt cx="4916938" cy="2082496"/>
          </a:xfrm>
        </p:grpSpPr>
        <p:sp>
          <p:nvSpPr>
            <p:cNvPr id="274" name="Google Shape;274;p16"/>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5" name="Google Shape;275;p16"/>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6" name="Google Shape;276;p16"/>
          <p:cNvGrpSpPr/>
          <p:nvPr/>
        </p:nvGrpSpPr>
        <p:grpSpPr>
          <a:xfrm>
            <a:off x="-201700" y="-279125"/>
            <a:ext cx="18669122" cy="2716572"/>
            <a:chOff x="0" y="-38100"/>
            <a:chExt cx="4916938" cy="862705"/>
          </a:xfrm>
        </p:grpSpPr>
        <p:sp>
          <p:nvSpPr>
            <p:cNvPr id="277" name="Google Shape;277;p16"/>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8" name="Google Shape;278;p16"/>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9" name="Google Shape;279;p16"/>
          <p:cNvSpPr txBox="1"/>
          <p:nvPr/>
        </p:nvSpPr>
        <p:spPr>
          <a:xfrm>
            <a:off x="4494610" y="356078"/>
            <a:ext cx="9298800" cy="1852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Déléguer… Quelle bulle correspond à cette action?</a:t>
            </a:r>
            <a:endParaRPr b="1" i="0" sz="5599" u="none" cap="none" strike="noStrike">
              <a:solidFill>
                <a:srgbClr val="1C1C1C"/>
              </a:solidFill>
              <a:latin typeface="Avenir"/>
              <a:ea typeface="Avenir"/>
              <a:cs typeface="Avenir"/>
              <a:sym typeface="Avenir"/>
            </a:endParaRPr>
          </a:p>
        </p:txBody>
      </p:sp>
      <p:sp>
        <p:nvSpPr>
          <p:cNvPr id="280" name="Google Shape;280;p16"/>
          <p:cNvSpPr/>
          <p:nvPr/>
        </p:nvSpPr>
        <p:spPr>
          <a:xfrm>
            <a:off x="896787" y="2908388"/>
            <a:ext cx="7565700" cy="2386800"/>
          </a:xfrm>
          <a:prstGeom prst="wedgeRectCallout">
            <a:avLst>
              <a:gd fmla="val -2822" name="adj1"/>
              <a:gd fmla="val 76641" name="adj2"/>
            </a:avLst>
          </a:prstGeom>
          <a:solidFill>
            <a:srgbClr val="FFAB40"/>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595959"/>
              </a:buClr>
              <a:buSzPts val="2100"/>
              <a:buFont typeface="Arial"/>
              <a:buNone/>
            </a:pPr>
            <a:r>
              <a:rPr b="0" i="0" lang="en-US" sz="2600" u="none" cap="none" strike="noStrike">
                <a:solidFill>
                  <a:srgbClr val="595959"/>
                </a:solidFill>
                <a:latin typeface="Avenir"/>
                <a:ea typeface="Avenir"/>
                <a:cs typeface="Avenir"/>
                <a:sym typeface="Avenir"/>
              </a:rPr>
              <a:t>Quelqu’un à proximité peut-il aider? Demandez-leur : avez-vous des idées? </a:t>
            </a:r>
            <a:endParaRPr b="0" i="0" sz="2600" u="none" cap="none" strike="noStrike">
              <a:solidFill>
                <a:srgbClr val="000000"/>
              </a:solidFill>
              <a:latin typeface="Avenir"/>
              <a:ea typeface="Avenir"/>
              <a:cs typeface="Avenir"/>
              <a:sym typeface="Avenir"/>
            </a:endParaRPr>
          </a:p>
          <a:p>
            <a:pPr indent="0" lvl="0" marL="95250" marR="0" rtl="0" algn="l">
              <a:lnSpc>
                <a:spcPct val="115000"/>
              </a:lnSpc>
              <a:spcBef>
                <a:spcPts val="0"/>
              </a:spcBef>
              <a:spcAft>
                <a:spcPts val="0"/>
              </a:spcAft>
              <a:buClr>
                <a:srgbClr val="595959"/>
              </a:buClr>
              <a:buSzPts val="2100"/>
              <a:buFont typeface="Arial"/>
              <a:buNone/>
            </a:pPr>
            <a:r>
              <a:rPr b="0" i="0" lang="en-US" sz="2600" u="none" cap="none" strike="noStrike">
                <a:solidFill>
                  <a:srgbClr val="595959"/>
                </a:solidFill>
                <a:latin typeface="Avenir"/>
                <a:ea typeface="Avenir"/>
                <a:cs typeface="Avenir"/>
                <a:sym typeface="Avenir"/>
              </a:rPr>
              <a:t>Pouvez-vous surveiller pendant que j’aide? </a:t>
            </a:r>
            <a:endParaRPr b="0" i="0" sz="2600" u="none" cap="none" strike="noStrike">
              <a:solidFill>
                <a:srgbClr val="000000"/>
              </a:solidFill>
              <a:latin typeface="Avenir"/>
              <a:ea typeface="Avenir"/>
              <a:cs typeface="Avenir"/>
              <a:sym typeface="Avenir"/>
            </a:endParaRPr>
          </a:p>
          <a:p>
            <a:pPr indent="0" lvl="0" marL="95250" marR="0" rtl="0" algn="l">
              <a:lnSpc>
                <a:spcPct val="115000"/>
              </a:lnSpc>
              <a:spcBef>
                <a:spcPts val="0"/>
              </a:spcBef>
              <a:spcAft>
                <a:spcPts val="0"/>
              </a:spcAft>
              <a:buClr>
                <a:srgbClr val="595959"/>
              </a:buClr>
              <a:buSzPts val="2100"/>
              <a:buFont typeface="Arial"/>
              <a:buNone/>
            </a:pPr>
            <a:r>
              <a:rPr b="0" i="0" lang="en-US" sz="2600" u="none" cap="none" strike="noStrike">
                <a:solidFill>
                  <a:srgbClr val="595959"/>
                </a:solidFill>
                <a:latin typeface="Avenir"/>
                <a:ea typeface="Avenir"/>
                <a:cs typeface="Avenir"/>
                <a:sym typeface="Avenir"/>
              </a:rPr>
              <a:t>Pouvez-vous appeler le 911 si je suis en danger?</a:t>
            </a:r>
            <a:endParaRPr b="0" i="0" sz="2600" u="none" cap="none" strike="noStrike">
              <a:solidFill>
                <a:srgbClr val="595959"/>
              </a:solidFill>
              <a:latin typeface="Avenir"/>
              <a:ea typeface="Avenir"/>
              <a:cs typeface="Avenir"/>
              <a:sym typeface="Avenir"/>
            </a:endParaRPr>
          </a:p>
        </p:txBody>
      </p:sp>
      <p:sp>
        <p:nvSpPr>
          <p:cNvPr id="281" name="Google Shape;281;p16"/>
          <p:cNvSpPr/>
          <p:nvPr/>
        </p:nvSpPr>
        <p:spPr>
          <a:xfrm>
            <a:off x="9825525" y="2826425"/>
            <a:ext cx="7565700" cy="1852800"/>
          </a:xfrm>
          <a:prstGeom prst="wedgeRectCallout">
            <a:avLst>
              <a:gd fmla="val -46458" name="adj1"/>
              <a:gd fmla="val 84983" name="adj2"/>
            </a:avLst>
          </a:prstGeom>
          <a:solidFill>
            <a:srgbClr val="92D050"/>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600"/>
              <a:buFont typeface="Arial"/>
              <a:buNone/>
            </a:pPr>
            <a:r>
              <a:rPr b="0" i="0" lang="en-US" sz="2600" u="none" cap="none" strike="noStrike">
                <a:solidFill>
                  <a:srgbClr val="595959"/>
                </a:solidFill>
                <a:latin typeface="Avenir"/>
                <a:ea typeface="Avenir"/>
                <a:cs typeface="Avenir"/>
                <a:sym typeface="Avenir"/>
              </a:rPr>
              <a:t>Comment puis-je m’assurer que je me souviens de tout ce qui s’est passé? Puis-je l’enregistrer quelque part?</a:t>
            </a:r>
            <a:endParaRPr b="0" i="0" sz="2600" u="none" cap="none" strike="noStrike">
              <a:solidFill>
                <a:srgbClr val="595959"/>
              </a:solidFill>
              <a:latin typeface="Avenir"/>
              <a:ea typeface="Avenir"/>
              <a:cs typeface="Avenir"/>
              <a:sym typeface="Avenir"/>
            </a:endParaRPr>
          </a:p>
        </p:txBody>
      </p:sp>
      <p:sp>
        <p:nvSpPr>
          <p:cNvPr id="282" name="Google Shape;282;p16"/>
          <p:cNvSpPr/>
          <p:nvPr/>
        </p:nvSpPr>
        <p:spPr>
          <a:xfrm>
            <a:off x="9977924" y="5545277"/>
            <a:ext cx="7565700" cy="1820100"/>
          </a:xfrm>
          <a:prstGeom prst="wedgeRectCallout">
            <a:avLst>
              <a:gd fmla="val 51217" name="adj1"/>
              <a:gd fmla="val -72322" name="adj2"/>
            </a:avLst>
          </a:prstGeom>
          <a:solidFill>
            <a:srgbClr val="75F2FF"/>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600"/>
              <a:buFont typeface="Arial"/>
              <a:buNone/>
            </a:pPr>
            <a:r>
              <a:rPr b="0" i="0" lang="en-US" sz="2600" u="none" cap="none" strike="noStrike">
                <a:solidFill>
                  <a:srgbClr val="000000"/>
                </a:solidFill>
                <a:latin typeface="Avenir"/>
                <a:ea typeface="Avenir"/>
                <a:cs typeface="Avenir"/>
                <a:sym typeface="Avenir"/>
              </a:rPr>
              <a:t>Devrais-je faire quelque chose? Est-il prudent de le faire? Quels sont les dangers pour moi et les autres si je le fais?</a:t>
            </a:r>
            <a:endParaRPr b="0" i="0" sz="2600" u="none" cap="none" strike="noStrike">
              <a:solidFill>
                <a:srgbClr val="000000"/>
              </a:solidFill>
              <a:latin typeface="Avenir"/>
              <a:ea typeface="Avenir"/>
              <a:cs typeface="Avenir"/>
              <a:sym typeface="Avenir"/>
            </a:endParaRPr>
          </a:p>
        </p:txBody>
      </p:sp>
      <p:sp>
        <p:nvSpPr>
          <p:cNvPr id="283" name="Google Shape;283;p16"/>
          <p:cNvSpPr/>
          <p:nvPr/>
        </p:nvSpPr>
        <p:spPr>
          <a:xfrm>
            <a:off x="896787" y="6298191"/>
            <a:ext cx="7565700" cy="2174400"/>
          </a:xfrm>
          <a:prstGeom prst="wedgeRectCallout">
            <a:avLst>
              <a:gd fmla="val -49925" name="adj1"/>
              <a:gd fmla="val -72322" name="adj2"/>
            </a:avLst>
          </a:prstGeom>
          <a:solidFill>
            <a:srgbClr val="FFFF66"/>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600"/>
              <a:buFont typeface="Arial"/>
              <a:buNone/>
            </a:pPr>
            <a:r>
              <a:rPr b="0" i="0" lang="en-US" sz="2600" u="none" cap="none" strike="noStrike">
                <a:solidFill>
                  <a:srgbClr val="595959"/>
                </a:solidFill>
                <a:latin typeface="Avenir"/>
                <a:ea typeface="Avenir"/>
                <a:cs typeface="Avenir"/>
                <a:sym typeface="Avenir"/>
              </a:rPr>
              <a:t>Comment puis-je les distraire? Que puis-je dire? Peut-être : « Quelle heure est-il? », « Où se trouvent les toilettes? » ou  « Pouvez-vous m’aider...? »</a:t>
            </a:r>
            <a:endParaRPr b="0" i="0" sz="2600" u="none" cap="none" strike="noStrike">
              <a:solidFill>
                <a:srgbClr val="000000"/>
              </a:solidFill>
              <a:latin typeface="Avenir"/>
              <a:ea typeface="Avenir"/>
              <a:cs typeface="Avenir"/>
              <a:sym typeface="Avenir"/>
            </a:endParaRPr>
          </a:p>
        </p:txBody>
      </p:sp>
      <p:sp>
        <p:nvSpPr>
          <p:cNvPr id="284" name="Google Shape;284;p16"/>
          <p:cNvSpPr/>
          <p:nvPr/>
        </p:nvSpPr>
        <p:spPr>
          <a:xfrm>
            <a:off x="9046225" y="7746575"/>
            <a:ext cx="7565700" cy="2174400"/>
          </a:xfrm>
          <a:prstGeom prst="wedgeRectCallout">
            <a:avLst>
              <a:gd fmla="val 64799" name="adj1"/>
              <a:gd fmla="val -53815" name="adj2"/>
            </a:avLst>
          </a:prstGeom>
          <a:solidFill>
            <a:srgbClr val="FF99FF"/>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600"/>
              <a:buFont typeface="Arial"/>
              <a:buNone/>
            </a:pPr>
            <a:r>
              <a:rPr b="0" i="0" lang="en-US" sz="2600" u="none" cap="none" strike="noStrike">
                <a:solidFill>
                  <a:srgbClr val="595959"/>
                </a:solidFill>
                <a:latin typeface="Avenir"/>
                <a:ea typeface="Avenir"/>
                <a:cs typeface="Avenir"/>
                <a:sym typeface="Avenir"/>
              </a:rPr>
              <a:t>Comment pourrais-je confronter directement les personnes dans la situation? Demandez-leur : « Est-ce que je peux vous aider? », « Est-ce que ça va? » ou « Arrêtez. »</a:t>
            </a:r>
            <a:endParaRPr b="0" i="0" sz="2600" u="none" cap="none" strike="noStrike">
              <a:solidFill>
                <a:srgbClr val="595959"/>
              </a:solidFill>
              <a:latin typeface="Avenir"/>
              <a:ea typeface="Avenir"/>
              <a:cs typeface="Avenir"/>
              <a:sym typeface="Avenir"/>
            </a:endParaRPr>
          </a:p>
          <a:p>
            <a:pPr indent="0" lvl="0" marL="95250" marR="0" rtl="0" algn="l">
              <a:lnSpc>
                <a:spcPct val="115000"/>
              </a:lnSpc>
              <a:spcBef>
                <a:spcPts val="0"/>
              </a:spcBef>
              <a:spcAft>
                <a:spcPts val="0"/>
              </a:spcAft>
              <a:buClr>
                <a:srgbClr val="000000"/>
              </a:buClr>
              <a:buSzPts val="1050"/>
              <a:buFont typeface="Arial"/>
              <a:buNone/>
            </a:pPr>
            <a:r>
              <a:t/>
            </a:r>
            <a:endParaRPr b="0" i="0" sz="1050" u="none" cap="none" strike="noStrike">
              <a:solidFill>
                <a:srgbClr val="595959"/>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grpSp>
        <p:nvGrpSpPr>
          <p:cNvPr id="289" name="Google Shape;289;p17"/>
          <p:cNvGrpSpPr/>
          <p:nvPr/>
        </p:nvGrpSpPr>
        <p:grpSpPr>
          <a:xfrm>
            <a:off x="0" y="-144661"/>
            <a:ext cx="5782235" cy="10431661"/>
            <a:chOff x="0" y="-38100"/>
            <a:chExt cx="1522893" cy="2747433"/>
          </a:xfrm>
        </p:grpSpPr>
        <p:sp>
          <p:nvSpPr>
            <p:cNvPr id="290" name="Google Shape;290;p17"/>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 name="Google Shape;291;p17"/>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2" name="Google Shape;292;p17"/>
          <p:cNvGrpSpPr/>
          <p:nvPr/>
        </p:nvGrpSpPr>
        <p:grpSpPr>
          <a:xfrm>
            <a:off x="5782235" y="-144661"/>
            <a:ext cx="12685059" cy="10431661"/>
            <a:chOff x="0" y="-38100"/>
            <a:chExt cx="3340921" cy="2747433"/>
          </a:xfrm>
        </p:grpSpPr>
        <p:sp>
          <p:nvSpPr>
            <p:cNvPr id="293" name="Google Shape;293;p17"/>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 name="Google Shape;294;p17"/>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5" name="Google Shape;295;p17"/>
          <p:cNvSpPr txBox="1"/>
          <p:nvPr/>
        </p:nvSpPr>
        <p:spPr>
          <a:xfrm>
            <a:off x="697052" y="838200"/>
            <a:ext cx="4753500" cy="3835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Quelqu’un à proximité pourrait-il t’aider?</a:t>
            </a:r>
            <a:endParaRPr b="1" i="0" sz="5599" u="none" cap="none" strike="noStrike">
              <a:solidFill>
                <a:srgbClr val="1C1C1C"/>
              </a:solidFill>
              <a:latin typeface="Avenir"/>
              <a:ea typeface="Avenir"/>
              <a:cs typeface="Avenir"/>
              <a:sym typeface="Avenir"/>
            </a:endParaRPr>
          </a:p>
        </p:txBody>
      </p:sp>
      <p:sp>
        <p:nvSpPr>
          <p:cNvPr id="296" name="Google Shape;296;p17"/>
          <p:cNvSpPr txBox="1"/>
          <p:nvPr/>
        </p:nvSpPr>
        <p:spPr>
          <a:xfrm>
            <a:off x="6297325" y="631250"/>
            <a:ext cx="11990700" cy="673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3500" u="none" cap="none" strike="noStrike">
                <a:solidFill>
                  <a:schemeClr val="dk1"/>
                </a:solidFill>
                <a:latin typeface="Avenir"/>
                <a:ea typeface="Avenir"/>
                <a:cs typeface="Avenir"/>
                <a:sym typeface="Avenir"/>
              </a:rPr>
              <a:t>Déléguer :</a:t>
            </a:r>
            <a:endParaRPr b="1" i="0" sz="3500" u="none" cap="none" strike="noStrike">
              <a:solidFill>
                <a:schemeClr val="dk1"/>
              </a:solidFill>
              <a:latin typeface="Avenir"/>
              <a:ea typeface="Avenir"/>
              <a:cs typeface="Avenir"/>
              <a:sym typeface="Avenir"/>
            </a:endParaRPr>
          </a:p>
          <a:p>
            <a:pPr indent="-450850" lvl="0" marL="457200" marR="0" rtl="0" algn="l">
              <a:lnSpc>
                <a:spcPct val="115000"/>
              </a:lnSpc>
              <a:spcBef>
                <a:spcPts val="0"/>
              </a:spcBef>
              <a:spcAft>
                <a:spcPts val="0"/>
              </a:spcAft>
              <a:buClr>
                <a:srgbClr val="888888"/>
              </a:buClr>
              <a:buSzPts val="3500"/>
              <a:buFont typeface="Avenir"/>
              <a:buChar char="●"/>
            </a:pPr>
            <a:r>
              <a:rPr b="0" i="0" lang="en-US" sz="3500" u="none" cap="none" strike="noStrike">
                <a:solidFill>
                  <a:srgbClr val="888888"/>
                </a:solidFill>
                <a:latin typeface="Avenir"/>
                <a:ea typeface="Avenir"/>
                <a:cs typeface="Avenir"/>
                <a:sym typeface="Avenir"/>
              </a:rPr>
              <a:t>Il ne faut pas forcément intervenir par soi-même. Il est possible de se tourner vers ses amis ou amies, ou vers d’autres personnes qui sont en mesure d’aider.</a:t>
            </a:r>
            <a:endParaRPr b="0" i="0" sz="3500" u="none" cap="none" strike="noStrike">
              <a:solidFill>
                <a:srgbClr val="888888"/>
              </a:solidFill>
              <a:latin typeface="Avenir"/>
              <a:ea typeface="Avenir"/>
              <a:cs typeface="Avenir"/>
              <a:sym typeface="Avenir"/>
            </a:endParaRPr>
          </a:p>
          <a:p>
            <a:pPr indent="-450850" lvl="0" marL="457200" marR="0" rtl="0" algn="l">
              <a:lnSpc>
                <a:spcPct val="115000"/>
              </a:lnSpc>
              <a:spcBef>
                <a:spcPts val="0"/>
              </a:spcBef>
              <a:spcAft>
                <a:spcPts val="0"/>
              </a:spcAft>
              <a:buClr>
                <a:srgbClr val="888888"/>
              </a:buClr>
              <a:buSzPts val="3500"/>
              <a:buFont typeface="Avenir"/>
              <a:buChar char="●"/>
            </a:pPr>
            <a:r>
              <a:rPr b="0" i="0" lang="en-US" sz="3500" u="none" cap="none" strike="noStrike">
                <a:solidFill>
                  <a:srgbClr val="888888"/>
                </a:solidFill>
                <a:latin typeface="Avenir"/>
                <a:ea typeface="Avenir"/>
                <a:cs typeface="Avenir"/>
                <a:sym typeface="Avenir"/>
              </a:rPr>
              <a:t>Demande-toi :</a:t>
            </a:r>
            <a:endParaRPr b="0" i="0" sz="3500" u="none" cap="none" strike="noStrike">
              <a:solidFill>
                <a:srgbClr val="888888"/>
              </a:solidFill>
              <a:latin typeface="Avenir"/>
              <a:ea typeface="Avenir"/>
              <a:cs typeface="Avenir"/>
              <a:sym typeface="Avenir"/>
            </a:endParaRPr>
          </a:p>
          <a:p>
            <a:pPr indent="-450850" lvl="1" marL="914400" marR="0" rtl="0" algn="l">
              <a:lnSpc>
                <a:spcPct val="115000"/>
              </a:lnSpc>
              <a:spcBef>
                <a:spcPts val="0"/>
              </a:spcBef>
              <a:spcAft>
                <a:spcPts val="0"/>
              </a:spcAft>
              <a:buClr>
                <a:srgbClr val="888888"/>
              </a:buClr>
              <a:buSzPts val="3500"/>
              <a:buFont typeface="Avenir"/>
              <a:buChar char="○"/>
            </a:pPr>
            <a:r>
              <a:rPr b="0" i="0" lang="en-US" sz="3500" u="none" cap="none" strike="noStrike">
                <a:solidFill>
                  <a:srgbClr val="888888"/>
                </a:solidFill>
                <a:latin typeface="Avenir"/>
                <a:ea typeface="Avenir"/>
                <a:cs typeface="Avenir"/>
                <a:sym typeface="Avenir"/>
              </a:rPr>
              <a:t>Qui se trouve à proximité et qui est en mesure d’aider? Une personne adulte de confiance? Le personnel d’un établissement?</a:t>
            </a:r>
            <a:endParaRPr b="0" i="0" sz="3500" u="none" cap="none" strike="noStrike">
              <a:solidFill>
                <a:srgbClr val="888888"/>
              </a:solidFill>
              <a:latin typeface="Avenir"/>
              <a:ea typeface="Avenir"/>
              <a:cs typeface="Avenir"/>
              <a:sym typeface="Avenir"/>
            </a:endParaRPr>
          </a:p>
          <a:p>
            <a:pPr indent="-450850" lvl="1" marL="914400" marR="0" rtl="0" algn="l">
              <a:lnSpc>
                <a:spcPct val="115000"/>
              </a:lnSpc>
              <a:spcBef>
                <a:spcPts val="0"/>
              </a:spcBef>
              <a:spcAft>
                <a:spcPts val="0"/>
              </a:spcAft>
              <a:buClr>
                <a:srgbClr val="888888"/>
              </a:buClr>
              <a:buSzPts val="3500"/>
              <a:buFont typeface="Avenir"/>
              <a:buChar char="○"/>
            </a:pPr>
            <a:r>
              <a:rPr b="0" i="0" lang="en-US" sz="3500" u="none" cap="none" strike="noStrike">
                <a:solidFill>
                  <a:srgbClr val="888888"/>
                </a:solidFill>
                <a:latin typeface="Avenir"/>
                <a:ea typeface="Avenir"/>
                <a:cs typeface="Avenir"/>
                <a:sym typeface="Avenir"/>
              </a:rPr>
              <a:t>Qui pourrais-je appeler?</a:t>
            </a:r>
            <a:endParaRPr b="0" i="0" sz="3500" u="none" cap="none" strike="noStrike">
              <a:solidFill>
                <a:srgbClr val="888888"/>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l">
              <a:lnSpc>
                <a:spcPct val="160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p:txBody>
      </p:sp>
      <p:sp>
        <p:nvSpPr>
          <p:cNvPr id="297" name="Google Shape;297;p17"/>
          <p:cNvSpPr txBox="1"/>
          <p:nvPr/>
        </p:nvSpPr>
        <p:spPr>
          <a:xfrm>
            <a:off x="705338" y="6218150"/>
            <a:ext cx="4371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1" lang="en-US" sz="2400" u="none" cap="none" strike="noStrike">
                <a:solidFill>
                  <a:schemeClr val="dk1"/>
                </a:solidFill>
                <a:latin typeface="Avenir"/>
                <a:ea typeface="Avenir"/>
                <a:cs typeface="Avenir"/>
                <a:sym typeface="Avenir"/>
              </a:rPr>
              <a:t>« Je crois qu’elle a besoin de notre aide, mais je ne sais pas quoi faire. Avez-vous des idées? »</a:t>
            </a:r>
            <a:endParaRPr b="0" i="1" sz="2400" u="none" cap="none" strike="noStrike">
              <a:solidFill>
                <a:schemeClr val="dk1"/>
              </a:solidFill>
              <a:latin typeface="Avenir"/>
              <a:ea typeface="Avenir"/>
              <a:cs typeface="Avenir"/>
              <a:sym typeface="Avenir"/>
            </a:endParaRPr>
          </a:p>
        </p:txBody>
      </p:sp>
      <p:sp>
        <p:nvSpPr>
          <p:cNvPr id="298" name="Google Shape;298;p17"/>
          <p:cNvSpPr txBox="1"/>
          <p:nvPr/>
        </p:nvSpPr>
        <p:spPr>
          <a:xfrm>
            <a:off x="705338" y="7984850"/>
            <a:ext cx="43716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FFFFFF"/>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1800"/>
              <a:buFont typeface="Arial"/>
              <a:buNone/>
            </a:pPr>
            <a:r>
              <a:rPr b="0" i="1" lang="en-US" sz="2500" u="none" cap="none" strike="noStrike">
                <a:solidFill>
                  <a:schemeClr val="dk1"/>
                </a:solidFill>
                <a:latin typeface="Avenir"/>
                <a:ea typeface="Avenir"/>
                <a:cs typeface="Avenir"/>
                <a:sym typeface="Avenir"/>
              </a:rPr>
              <a:t>« Pourriez-vous nous observer lorsque je vais leur parler? »</a:t>
            </a:r>
            <a:endParaRPr b="0" i="1" sz="2500" u="none" cap="none" strike="noStrike">
              <a:solidFill>
                <a:schemeClr val="dk1"/>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rgbClr val="595959"/>
              </a:solidFill>
              <a:latin typeface="Oswald"/>
              <a:ea typeface="Oswald"/>
              <a:cs typeface="Oswald"/>
              <a:sym typeface="Oswald"/>
            </a:endParaRPr>
          </a:p>
        </p:txBody>
      </p:sp>
      <p:pic>
        <p:nvPicPr>
          <p:cNvPr id="299" name="Google Shape;299;p17"/>
          <p:cNvPicPr preferRelativeResize="0"/>
          <p:nvPr/>
        </p:nvPicPr>
        <p:blipFill rotWithShape="1">
          <a:blip r:embed="rId3">
            <a:alphaModFix/>
          </a:blip>
          <a:srcRect b="0" l="0" r="0" t="0"/>
          <a:stretch/>
        </p:blipFill>
        <p:spPr>
          <a:xfrm>
            <a:off x="6635976" y="6388450"/>
            <a:ext cx="6087499" cy="3424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grpSp>
        <p:nvGrpSpPr>
          <p:cNvPr id="304" name="Google Shape;304;p18"/>
          <p:cNvGrpSpPr/>
          <p:nvPr/>
        </p:nvGrpSpPr>
        <p:grpSpPr>
          <a:xfrm>
            <a:off x="0" y="-144661"/>
            <a:ext cx="634634" cy="10431661"/>
            <a:chOff x="0" y="-38100"/>
            <a:chExt cx="167146" cy="2747433"/>
          </a:xfrm>
        </p:grpSpPr>
        <p:sp>
          <p:nvSpPr>
            <p:cNvPr id="305" name="Google Shape;305;p18"/>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6" name="Google Shape;306;p18"/>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18"/>
          <p:cNvGrpSpPr/>
          <p:nvPr/>
        </p:nvGrpSpPr>
        <p:grpSpPr>
          <a:xfrm>
            <a:off x="634634" y="-144661"/>
            <a:ext cx="17832660" cy="10431661"/>
            <a:chOff x="0" y="-38100"/>
            <a:chExt cx="4696668" cy="2747433"/>
          </a:xfrm>
        </p:grpSpPr>
        <p:sp>
          <p:nvSpPr>
            <p:cNvPr id="308" name="Google Shape;308;p18"/>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9" name="Google Shape;309;p18"/>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0" name="Google Shape;310;p18"/>
          <p:cNvSpPr/>
          <p:nvPr/>
        </p:nvSpPr>
        <p:spPr>
          <a:xfrm>
            <a:off x="634634" y="-725735"/>
            <a:ext cx="4267696"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1" name="Google Shape;311;p18"/>
          <p:cNvSpPr txBox="1"/>
          <p:nvPr/>
        </p:nvSpPr>
        <p:spPr>
          <a:xfrm>
            <a:off x="4876352" y="624998"/>
            <a:ext cx="9349200" cy="1852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Documenter… Quelle bulle correspond à cette action?</a:t>
            </a:r>
            <a:endParaRPr b="1" i="0" sz="5599" u="none" cap="none" strike="noStrike">
              <a:solidFill>
                <a:srgbClr val="1C1C1C"/>
              </a:solidFill>
              <a:latin typeface="Avenir"/>
              <a:ea typeface="Avenir"/>
              <a:cs typeface="Avenir"/>
              <a:sym typeface="Avenir"/>
            </a:endParaRPr>
          </a:p>
        </p:txBody>
      </p:sp>
      <p:sp>
        <p:nvSpPr>
          <p:cNvPr id="312" name="Google Shape;312;p18"/>
          <p:cNvSpPr/>
          <p:nvPr/>
        </p:nvSpPr>
        <p:spPr>
          <a:xfrm>
            <a:off x="1608525" y="2693773"/>
            <a:ext cx="7565700" cy="2163600"/>
          </a:xfrm>
          <a:prstGeom prst="wedgeRectCallout">
            <a:avLst>
              <a:gd fmla="val -2822" name="adj1"/>
              <a:gd fmla="val 76641" name="adj2"/>
            </a:avLst>
          </a:prstGeom>
          <a:solidFill>
            <a:srgbClr val="FFAB40"/>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595959"/>
              </a:buClr>
              <a:buSzPts val="2100"/>
              <a:buFont typeface="Arial"/>
              <a:buNone/>
            </a:pPr>
            <a:r>
              <a:rPr b="0" i="0" lang="en-US" sz="2200" u="none" cap="none" strike="noStrike">
                <a:solidFill>
                  <a:srgbClr val="595959"/>
                </a:solidFill>
                <a:latin typeface="Avenir"/>
                <a:ea typeface="Avenir"/>
                <a:cs typeface="Avenir"/>
                <a:sym typeface="Avenir"/>
              </a:rPr>
              <a:t>Quelqu’un à proximité peut-il aider? Demandez-leur : avez-vous des idées? </a:t>
            </a:r>
            <a:endParaRPr b="0" i="0" sz="2200" u="none" cap="none" strike="noStrike">
              <a:solidFill>
                <a:srgbClr val="000000"/>
              </a:solidFill>
              <a:latin typeface="Avenir"/>
              <a:ea typeface="Avenir"/>
              <a:cs typeface="Avenir"/>
              <a:sym typeface="Avenir"/>
            </a:endParaRPr>
          </a:p>
          <a:p>
            <a:pPr indent="0" lvl="0" marL="95250" marR="0" rtl="0" algn="l">
              <a:lnSpc>
                <a:spcPct val="115000"/>
              </a:lnSpc>
              <a:spcBef>
                <a:spcPts val="0"/>
              </a:spcBef>
              <a:spcAft>
                <a:spcPts val="0"/>
              </a:spcAft>
              <a:buClr>
                <a:srgbClr val="595959"/>
              </a:buClr>
              <a:buSzPts val="2100"/>
              <a:buFont typeface="Arial"/>
              <a:buNone/>
            </a:pPr>
            <a:r>
              <a:rPr b="0" i="0" lang="en-US" sz="2200" u="none" cap="none" strike="noStrike">
                <a:solidFill>
                  <a:srgbClr val="595959"/>
                </a:solidFill>
                <a:latin typeface="Avenir"/>
                <a:ea typeface="Avenir"/>
                <a:cs typeface="Avenir"/>
                <a:sym typeface="Avenir"/>
              </a:rPr>
              <a:t>Pouvez-vous surveiller pendant que j’aide? </a:t>
            </a:r>
            <a:endParaRPr b="0" i="0" sz="2200" u="none" cap="none" strike="noStrike">
              <a:solidFill>
                <a:srgbClr val="000000"/>
              </a:solidFill>
              <a:latin typeface="Avenir"/>
              <a:ea typeface="Avenir"/>
              <a:cs typeface="Avenir"/>
              <a:sym typeface="Avenir"/>
            </a:endParaRPr>
          </a:p>
          <a:p>
            <a:pPr indent="0" lvl="0" marL="95250" marR="0" rtl="0" algn="l">
              <a:lnSpc>
                <a:spcPct val="115000"/>
              </a:lnSpc>
              <a:spcBef>
                <a:spcPts val="0"/>
              </a:spcBef>
              <a:spcAft>
                <a:spcPts val="0"/>
              </a:spcAft>
              <a:buClr>
                <a:srgbClr val="595959"/>
              </a:buClr>
              <a:buSzPts val="2100"/>
              <a:buFont typeface="Arial"/>
              <a:buNone/>
            </a:pPr>
            <a:r>
              <a:rPr b="0" i="0" lang="en-US" sz="2200" u="none" cap="none" strike="noStrike">
                <a:solidFill>
                  <a:srgbClr val="595959"/>
                </a:solidFill>
                <a:latin typeface="Avenir"/>
                <a:ea typeface="Avenir"/>
                <a:cs typeface="Avenir"/>
                <a:sym typeface="Avenir"/>
              </a:rPr>
              <a:t>Pouvez-vous appeler le 911 si je suis en danger?</a:t>
            </a:r>
            <a:endParaRPr b="0" i="0" sz="2200" u="none" cap="none" strike="noStrike">
              <a:solidFill>
                <a:srgbClr val="595959"/>
              </a:solidFill>
              <a:latin typeface="Avenir"/>
              <a:ea typeface="Avenir"/>
              <a:cs typeface="Avenir"/>
              <a:sym typeface="Avenir"/>
            </a:endParaRPr>
          </a:p>
        </p:txBody>
      </p:sp>
      <p:sp>
        <p:nvSpPr>
          <p:cNvPr id="313" name="Google Shape;313;p18"/>
          <p:cNvSpPr/>
          <p:nvPr/>
        </p:nvSpPr>
        <p:spPr>
          <a:xfrm>
            <a:off x="10232475" y="2609002"/>
            <a:ext cx="7565700" cy="1882200"/>
          </a:xfrm>
          <a:prstGeom prst="wedgeRectCallout">
            <a:avLst>
              <a:gd fmla="val -46458" name="adj1"/>
              <a:gd fmla="val 84983" name="adj2"/>
            </a:avLst>
          </a:prstGeom>
          <a:solidFill>
            <a:srgbClr val="92D050"/>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200"/>
              <a:buFont typeface="Arial"/>
              <a:buNone/>
            </a:pPr>
            <a:r>
              <a:rPr b="0" i="0" lang="en-US" sz="2200" u="none" cap="none" strike="noStrike">
                <a:solidFill>
                  <a:srgbClr val="595959"/>
                </a:solidFill>
                <a:latin typeface="Avenir"/>
                <a:ea typeface="Avenir"/>
                <a:cs typeface="Avenir"/>
                <a:sym typeface="Avenir"/>
              </a:rPr>
              <a:t>Comment puis-je m’assurer que je me souviens de tout ce qui s’est passé? Puis-je l’enregistrer quelque part?</a:t>
            </a:r>
            <a:endParaRPr b="0" i="0" sz="2200" u="none" cap="none" strike="noStrike">
              <a:solidFill>
                <a:srgbClr val="595959"/>
              </a:solidFill>
              <a:latin typeface="Avenir"/>
              <a:ea typeface="Avenir"/>
              <a:cs typeface="Avenir"/>
              <a:sym typeface="Avenir"/>
            </a:endParaRPr>
          </a:p>
        </p:txBody>
      </p:sp>
      <p:sp>
        <p:nvSpPr>
          <p:cNvPr id="314" name="Google Shape;314;p18"/>
          <p:cNvSpPr/>
          <p:nvPr/>
        </p:nvSpPr>
        <p:spPr>
          <a:xfrm>
            <a:off x="8689026" y="5519125"/>
            <a:ext cx="8722500" cy="1882200"/>
          </a:xfrm>
          <a:prstGeom prst="wedgeRectCallout">
            <a:avLst>
              <a:gd fmla="val 51217" name="adj1"/>
              <a:gd fmla="val -72322" name="adj2"/>
            </a:avLst>
          </a:prstGeom>
          <a:solidFill>
            <a:srgbClr val="75F2FF"/>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200"/>
              <a:buFont typeface="Arial"/>
              <a:buNone/>
            </a:pPr>
            <a:r>
              <a:rPr b="0" i="0" lang="en-US" sz="2200" u="none" cap="none" strike="noStrike">
                <a:solidFill>
                  <a:srgbClr val="000000"/>
                </a:solidFill>
                <a:latin typeface="Avenir"/>
                <a:ea typeface="Avenir"/>
                <a:cs typeface="Avenir"/>
                <a:sym typeface="Avenir"/>
              </a:rPr>
              <a:t>Devrais-je faire quelque chose? Est-il prudent de le faire? Quels sont les dangers pour moi et les autres si je le fais?</a:t>
            </a:r>
            <a:endParaRPr b="0" i="0" sz="2200" u="none" cap="none" strike="noStrike">
              <a:solidFill>
                <a:srgbClr val="000000"/>
              </a:solidFill>
              <a:latin typeface="Avenir"/>
              <a:ea typeface="Avenir"/>
              <a:cs typeface="Avenir"/>
              <a:sym typeface="Avenir"/>
            </a:endParaRPr>
          </a:p>
        </p:txBody>
      </p:sp>
      <p:sp>
        <p:nvSpPr>
          <p:cNvPr id="315" name="Google Shape;315;p18"/>
          <p:cNvSpPr/>
          <p:nvPr/>
        </p:nvSpPr>
        <p:spPr>
          <a:xfrm>
            <a:off x="1608525" y="5957425"/>
            <a:ext cx="6346500" cy="2248500"/>
          </a:xfrm>
          <a:prstGeom prst="wedgeRectCallout">
            <a:avLst>
              <a:gd fmla="val -49925" name="adj1"/>
              <a:gd fmla="val -72322" name="adj2"/>
            </a:avLst>
          </a:prstGeom>
          <a:solidFill>
            <a:srgbClr val="FFFF66"/>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200"/>
              <a:buFont typeface="Arial"/>
              <a:buNone/>
            </a:pPr>
            <a:r>
              <a:rPr b="0" i="0" lang="en-US" sz="2200" u="none" cap="none" strike="noStrike">
                <a:solidFill>
                  <a:srgbClr val="595959"/>
                </a:solidFill>
                <a:latin typeface="Avenir"/>
                <a:ea typeface="Avenir"/>
                <a:cs typeface="Avenir"/>
                <a:sym typeface="Avenir"/>
              </a:rPr>
              <a:t>Comment puis-je les distraire? Que puis-je dire? Peut-être : « Quelle heure est-il? », « Où se trouvent les toilettes? » ou  « Pouvez-vous m’aider...? »</a:t>
            </a:r>
            <a:endParaRPr b="0" i="0" sz="2200" u="none" cap="none" strike="noStrike">
              <a:solidFill>
                <a:srgbClr val="000000"/>
              </a:solidFill>
              <a:latin typeface="Avenir"/>
              <a:ea typeface="Avenir"/>
              <a:cs typeface="Avenir"/>
              <a:sym typeface="Avenir"/>
            </a:endParaRPr>
          </a:p>
        </p:txBody>
      </p:sp>
      <p:sp>
        <p:nvSpPr>
          <p:cNvPr id="316" name="Google Shape;316;p18"/>
          <p:cNvSpPr/>
          <p:nvPr/>
        </p:nvSpPr>
        <p:spPr>
          <a:xfrm>
            <a:off x="8423275" y="8063075"/>
            <a:ext cx="8595600" cy="1592400"/>
          </a:xfrm>
          <a:prstGeom prst="wedgeRectCallout">
            <a:avLst>
              <a:gd fmla="val 64799" name="adj1"/>
              <a:gd fmla="val -53815" name="adj2"/>
            </a:avLst>
          </a:prstGeom>
          <a:solidFill>
            <a:srgbClr val="FF99FF"/>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200"/>
              <a:buFont typeface="Arial"/>
              <a:buNone/>
            </a:pPr>
            <a:r>
              <a:rPr b="0" i="0" lang="en-US" sz="2200" u="none" cap="none" strike="noStrike">
                <a:solidFill>
                  <a:srgbClr val="595959"/>
                </a:solidFill>
                <a:latin typeface="Avenir"/>
                <a:ea typeface="Avenir"/>
                <a:cs typeface="Avenir"/>
                <a:sym typeface="Avenir"/>
              </a:rPr>
              <a:t>Comment pourrais-je confronter directement les personnes dans la situation? Demandez-leur : « Est-ce que je peux vous aider? », « Est-ce que ça va? » ou « Arrêtez. »</a:t>
            </a:r>
            <a:endParaRPr b="0" i="0" sz="2200" u="none" cap="none" strike="noStrike">
              <a:solidFill>
                <a:srgbClr val="595959"/>
              </a:solidFill>
              <a:latin typeface="Avenir"/>
              <a:ea typeface="Avenir"/>
              <a:cs typeface="Avenir"/>
              <a:sym typeface="Avenir"/>
            </a:endParaRPr>
          </a:p>
          <a:p>
            <a:pPr indent="0" lvl="0" marL="95250" marR="0" rtl="0" algn="l">
              <a:lnSpc>
                <a:spcPct val="115000"/>
              </a:lnSpc>
              <a:spcBef>
                <a:spcPts val="0"/>
              </a:spcBef>
              <a:spcAft>
                <a:spcPts val="0"/>
              </a:spcAft>
              <a:buClr>
                <a:srgbClr val="000000"/>
              </a:buClr>
              <a:buSzPts val="1050"/>
              <a:buFont typeface="Arial"/>
              <a:buNone/>
            </a:pPr>
            <a:r>
              <a:t/>
            </a:r>
            <a:endParaRPr b="0" i="0" sz="1050" u="none" cap="none" strike="noStrike">
              <a:solidFill>
                <a:srgbClr val="595959"/>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E8B"/>
        </a:solidFill>
      </p:bgPr>
    </p:bg>
    <p:spTree>
      <p:nvGrpSpPr>
        <p:cNvPr id="96" name="Shape 96"/>
        <p:cNvGrpSpPr/>
        <p:nvPr/>
      </p:nvGrpSpPr>
      <p:grpSpPr>
        <a:xfrm>
          <a:off x="0" y="0"/>
          <a:ext cx="0" cy="0"/>
          <a:chOff x="0" y="0"/>
          <a:chExt cx="0" cy="0"/>
        </a:xfrm>
      </p:grpSpPr>
      <p:sp>
        <p:nvSpPr>
          <p:cNvPr id="97" name="Google Shape;97;p2"/>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2"/>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2"/>
          <p:cNvSpPr txBox="1"/>
          <p:nvPr/>
        </p:nvSpPr>
        <p:spPr>
          <a:xfrm>
            <a:off x="4494610" y="1514625"/>
            <a:ext cx="9298800" cy="769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Faisons une entente de classe!</a:t>
            </a:r>
            <a:endParaRPr b="1" i="0" sz="4999" u="none" cap="none" strike="noStrike">
              <a:solidFill>
                <a:srgbClr val="1C1C1C"/>
              </a:solidFill>
              <a:latin typeface="Avenir"/>
              <a:ea typeface="Avenir"/>
              <a:cs typeface="Avenir"/>
              <a:sym typeface="Avenir"/>
            </a:endParaRPr>
          </a:p>
        </p:txBody>
      </p:sp>
      <p:sp>
        <p:nvSpPr>
          <p:cNvPr id="100" name="Google Shape;100;p2"/>
          <p:cNvSpPr txBox="1"/>
          <p:nvPr/>
        </p:nvSpPr>
        <p:spPr>
          <a:xfrm>
            <a:off x="1703250" y="2904825"/>
            <a:ext cx="14881500" cy="6195300"/>
          </a:xfrm>
          <a:prstGeom prst="rect">
            <a:avLst/>
          </a:prstGeom>
          <a:noFill/>
          <a:ln>
            <a:noFill/>
          </a:ln>
        </p:spPr>
        <p:txBody>
          <a:bodyPr anchorCtr="0" anchor="t" bIns="0" lIns="0" spcFirstLastPara="1" rIns="0" wrap="square" tIns="0">
            <a:spAutoFit/>
          </a:bodyPr>
          <a:lstStyle/>
          <a:p>
            <a:pPr indent="-450850" lvl="0" marL="457200" marR="0" rtl="0" algn="l">
              <a:lnSpc>
                <a:spcPct val="150000"/>
              </a:lnSpc>
              <a:spcBef>
                <a:spcPts val="0"/>
              </a:spcBef>
              <a:spcAft>
                <a:spcPts val="0"/>
              </a:spcAft>
              <a:buClr>
                <a:srgbClr val="F0F0F0"/>
              </a:buClr>
              <a:buSzPts val="3500"/>
              <a:buFont typeface="Avenir"/>
              <a:buChar char="❏"/>
            </a:pPr>
            <a:r>
              <a:rPr b="0" i="0" lang="en-US" sz="3500" u="none" cap="none" strike="noStrike">
                <a:solidFill>
                  <a:srgbClr val="F0F0F0"/>
                </a:solidFill>
                <a:latin typeface="Avenir"/>
                <a:ea typeface="Avenir"/>
                <a:cs typeface="Avenir"/>
                <a:sym typeface="Avenir"/>
              </a:rPr>
              <a:t>Tour de parole : Je lève la main avant de parler.</a:t>
            </a:r>
            <a:endParaRPr b="0" i="0" sz="3500" u="none" cap="none" strike="noStrike">
              <a:solidFill>
                <a:srgbClr val="F0F0F0"/>
              </a:solidFill>
              <a:latin typeface="Avenir"/>
              <a:ea typeface="Avenir"/>
              <a:cs typeface="Avenir"/>
              <a:sym typeface="Avenir"/>
            </a:endParaRPr>
          </a:p>
          <a:p>
            <a:pPr indent="-450850" lvl="0" marL="457200" marR="0" rtl="0" algn="l">
              <a:lnSpc>
                <a:spcPct val="150000"/>
              </a:lnSpc>
              <a:spcBef>
                <a:spcPts val="0"/>
              </a:spcBef>
              <a:spcAft>
                <a:spcPts val="0"/>
              </a:spcAft>
              <a:buClr>
                <a:srgbClr val="F0F0F0"/>
              </a:buClr>
              <a:buSzPts val="3500"/>
              <a:buFont typeface="Avenir"/>
              <a:buChar char="❏"/>
            </a:pPr>
            <a:r>
              <a:rPr b="0" i="0" lang="en-US" sz="3500" u="none" cap="none" strike="noStrike">
                <a:solidFill>
                  <a:srgbClr val="F0F0F0"/>
                </a:solidFill>
                <a:latin typeface="Avenir"/>
                <a:ea typeface="Avenir"/>
                <a:cs typeface="Avenir"/>
                <a:sym typeface="Avenir"/>
              </a:rPr>
              <a:t>Écoute : J’ai le droit d’être écouté, d’avoir de petits rires, de me sentir gêné.</a:t>
            </a:r>
            <a:endParaRPr b="0" i="0" sz="3500" u="none" cap="none" strike="noStrike">
              <a:solidFill>
                <a:srgbClr val="F0F0F0"/>
              </a:solidFill>
              <a:latin typeface="Avenir"/>
              <a:ea typeface="Avenir"/>
              <a:cs typeface="Avenir"/>
              <a:sym typeface="Avenir"/>
            </a:endParaRPr>
          </a:p>
          <a:p>
            <a:pPr indent="-450850" lvl="0" marL="457200" marR="0" rtl="0" algn="l">
              <a:lnSpc>
                <a:spcPct val="150000"/>
              </a:lnSpc>
              <a:spcBef>
                <a:spcPts val="0"/>
              </a:spcBef>
              <a:spcAft>
                <a:spcPts val="0"/>
              </a:spcAft>
              <a:buClr>
                <a:srgbClr val="F0F0F0"/>
              </a:buClr>
              <a:buSzPts val="3500"/>
              <a:buFont typeface="Avenir"/>
              <a:buChar char="❏"/>
            </a:pPr>
            <a:r>
              <a:rPr b="0" i="0" lang="en-US" sz="3500" u="none" cap="none" strike="noStrike">
                <a:solidFill>
                  <a:srgbClr val="F0F0F0"/>
                </a:solidFill>
                <a:latin typeface="Avenir"/>
                <a:ea typeface="Avenir"/>
                <a:cs typeface="Avenir"/>
                <a:sym typeface="Avenir"/>
              </a:rPr>
              <a:t>Vocabulaire : J’utilise les bons mots pour parler des parties du corps. </a:t>
            </a:r>
            <a:endParaRPr b="0" i="0" sz="3500" u="none" cap="none" strike="noStrike">
              <a:solidFill>
                <a:srgbClr val="F0F0F0"/>
              </a:solidFill>
              <a:latin typeface="Avenir"/>
              <a:ea typeface="Avenir"/>
              <a:cs typeface="Avenir"/>
              <a:sym typeface="Avenir"/>
            </a:endParaRPr>
          </a:p>
          <a:p>
            <a:pPr indent="-450850" lvl="0" marL="457200" marR="0" rtl="0" algn="l">
              <a:lnSpc>
                <a:spcPct val="150000"/>
              </a:lnSpc>
              <a:spcBef>
                <a:spcPts val="0"/>
              </a:spcBef>
              <a:spcAft>
                <a:spcPts val="0"/>
              </a:spcAft>
              <a:buClr>
                <a:srgbClr val="F0F0F0"/>
              </a:buClr>
              <a:buSzPts val="3500"/>
              <a:buFont typeface="Avenir"/>
              <a:buChar char="❏"/>
            </a:pPr>
            <a:r>
              <a:rPr b="0" i="0" lang="en-US" sz="3500" u="none" cap="none" strike="noStrike">
                <a:solidFill>
                  <a:srgbClr val="F0F0F0"/>
                </a:solidFill>
                <a:latin typeface="Avenir"/>
                <a:ea typeface="Avenir"/>
                <a:cs typeface="Avenir"/>
                <a:sym typeface="Avenir"/>
              </a:rPr>
              <a:t>Respect : des différences, des opinions, des sentiments, des idées des autres.</a:t>
            </a:r>
            <a:endParaRPr b="0" i="0" sz="3500" u="none" cap="none" strike="noStrike">
              <a:solidFill>
                <a:srgbClr val="F0F0F0"/>
              </a:solidFill>
              <a:latin typeface="Avenir"/>
              <a:ea typeface="Avenir"/>
              <a:cs typeface="Avenir"/>
              <a:sym typeface="Avenir"/>
            </a:endParaRPr>
          </a:p>
          <a:p>
            <a:pPr indent="-450850" lvl="0" marL="457200" marR="0" rtl="0" algn="l">
              <a:lnSpc>
                <a:spcPct val="150000"/>
              </a:lnSpc>
              <a:spcBef>
                <a:spcPts val="0"/>
              </a:spcBef>
              <a:spcAft>
                <a:spcPts val="0"/>
              </a:spcAft>
              <a:buClr>
                <a:srgbClr val="F0F0F0"/>
              </a:buClr>
              <a:buSzPts val="3500"/>
              <a:buFont typeface="Avenir"/>
              <a:buChar char="❏"/>
            </a:pPr>
            <a:r>
              <a:rPr b="0" i="0" lang="en-US" sz="3500" u="none" cap="none" strike="noStrike">
                <a:solidFill>
                  <a:srgbClr val="F0F0F0"/>
                </a:solidFill>
                <a:latin typeface="Avenir"/>
                <a:ea typeface="Avenir"/>
                <a:cs typeface="Avenir"/>
                <a:sym typeface="Avenir"/>
              </a:rPr>
              <a:t>Discrétion : Je ne répète pas en dehors de la classe ce qu’un élève dit ici.</a:t>
            </a:r>
            <a:endParaRPr b="0" i="0" sz="3500" u="none" cap="none" strike="noStrike">
              <a:solidFill>
                <a:srgbClr val="F0F0F0"/>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pSp>
        <p:nvGrpSpPr>
          <p:cNvPr id="321" name="Google Shape;321;p19"/>
          <p:cNvGrpSpPr/>
          <p:nvPr/>
        </p:nvGrpSpPr>
        <p:grpSpPr>
          <a:xfrm>
            <a:off x="-239425" y="-144661"/>
            <a:ext cx="18706719" cy="10431661"/>
            <a:chOff x="0" y="-38100"/>
            <a:chExt cx="4926873" cy="2747433"/>
          </a:xfrm>
        </p:grpSpPr>
        <p:sp>
          <p:nvSpPr>
            <p:cNvPr id="322" name="Google Shape;322;p19"/>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3" name="Google Shape;323;p19"/>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4" name="Google Shape;324;p19"/>
          <p:cNvSpPr/>
          <p:nvPr/>
        </p:nvSpPr>
        <p:spPr>
          <a:xfrm>
            <a:off x="-239425" y="9364758"/>
            <a:ext cx="19413453" cy="865092"/>
          </a:xfrm>
          <a:custGeom>
            <a:rect b="b" l="l" r="r" t="t"/>
            <a:pathLst>
              <a:path extrusionOk="0" h="865092" w="19413453">
                <a:moveTo>
                  <a:pt x="0" y="0"/>
                </a:moveTo>
                <a:lnTo>
                  <a:pt x="19413453" y="0"/>
                </a:lnTo>
                <a:lnTo>
                  <a:pt x="19413453" y="865092"/>
                </a:lnTo>
                <a:lnTo>
                  <a:pt x="0" y="865092"/>
                </a:lnTo>
                <a:lnTo>
                  <a:pt x="0" y="0"/>
                </a:lnTo>
                <a:close/>
              </a:path>
            </a:pathLst>
          </a:custGeom>
          <a:blipFill rotWithShape="1">
            <a:blip r:embed="rId3">
              <a:alphaModFix/>
            </a:blip>
            <a:stretch>
              <a:fillRect b="-28616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5" name="Google Shape;325;p19"/>
          <p:cNvSpPr txBox="1"/>
          <p:nvPr/>
        </p:nvSpPr>
        <p:spPr>
          <a:xfrm>
            <a:off x="2304350" y="1084000"/>
            <a:ext cx="14325900" cy="165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Comment pourrais-je m’assurer de me souvenir de tout ce qui s’est passé?</a:t>
            </a:r>
            <a:endParaRPr b="1" i="0" sz="4999" u="none" cap="none" strike="noStrike">
              <a:solidFill>
                <a:srgbClr val="1C1C1C"/>
              </a:solidFill>
              <a:latin typeface="Avenir"/>
              <a:ea typeface="Avenir"/>
              <a:cs typeface="Avenir"/>
              <a:sym typeface="Avenir"/>
            </a:endParaRPr>
          </a:p>
        </p:txBody>
      </p:sp>
      <p:sp>
        <p:nvSpPr>
          <p:cNvPr id="326" name="Google Shape;326;p19"/>
          <p:cNvSpPr txBox="1"/>
          <p:nvPr/>
        </p:nvSpPr>
        <p:spPr>
          <a:xfrm>
            <a:off x="3733122" y="4088400"/>
            <a:ext cx="5290500" cy="370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300" u="none" cap="none" strike="noStrike">
                <a:solidFill>
                  <a:srgbClr val="1C1C1C"/>
                </a:solidFill>
                <a:latin typeface="Avenir"/>
                <a:ea typeface="Avenir"/>
                <a:cs typeface="Avenir"/>
                <a:sym typeface="Avenir"/>
              </a:rPr>
              <a:t>Documenter :</a:t>
            </a:r>
            <a:endParaRPr b="0" i="0" sz="43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4300" u="none" cap="none" strike="noStrike">
                <a:solidFill>
                  <a:srgbClr val="595959"/>
                </a:solidFill>
                <a:latin typeface="Avenir"/>
                <a:ea typeface="Avenir"/>
                <a:cs typeface="Avenir"/>
                <a:sym typeface="Avenir"/>
              </a:rPr>
              <a:t>Documenter ou suivre la situation au cas où elle s’aggraverait.</a:t>
            </a:r>
            <a:endParaRPr b="0" i="0" sz="4300" u="none" cap="none" strike="noStrike">
              <a:solidFill>
                <a:srgbClr val="595959"/>
              </a:solidFill>
              <a:latin typeface="Avenir"/>
              <a:ea typeface="Avenir"/>
              <a:cs typeface="Avenir"/>
              <a:sym typeface="Avenir"/>
            </a:endParaRPr>
          </a:p>
        </p:txBody>
      </p:sp>
      <p:pic>
        <p:nvPicPr>
          <p:cNvPr id="327" name="Google Shape;327;p19"/>
          <p:cNvPicPr preferRelativeResize="0"/>
          <p:nvPr/>
        </p:nvPicPr>
        <p:blipFill rotWithShape="1">
          <a:blip r:embed="rId4">
            <a:alphaModFix/>
          </a:blip>
          <a:srcRect b="0" l="0" r="0" t="0"/>
          <a:stretch/>
        </p:blipFill>
        <p:spPr>
          <a:xfrm>
            <a:off x="10841450" y="3429002"/>
            <a:ext cx="4219000" cy="47988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E8B"/>
        </a:solidFill>
      </p:bgPr>
    </p:bg>
    <p:spTree>
      <p:nvGrpSpPr>
        <p:cNvPr id="331" name="Shape 331"/>
        <p:cNvGrpSpPr/>
        <p:nvPr/>
      </p:nvGrpSpPr>
      <p:grpSpPr>
        <a:xfrm>
          <a:off x="0" y="0"/>
          <a:ext cx="0" cy="0"/>
          <a:chOff x="0" y="0"/>
          <a:chExt cx="0" cy="0"/>
        </a:xfrm>
      </p:grpSpPr>
      <p:sp>
        <p:nvSpPr>
          <p:cNvPr id="332" name="Google Shape;332;p20"/>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3" name="Google Shape;333;p20"/>
          <p:cNvSpPr txBox="1"/>
          <p:nvPr/>
        </p:nvSpPr>
        <p:spPr>
          <a:xfrm>
            <a:off x="4494535" y="838200"/>
            <a:ext cx="9298800" cy="165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Diriger… Quelle bulle correspond à cette action?</a:t>
            </a:r>
            <a:endParaRPr b="1" i="0" sz="4999" u="none" cap="none" strike="noStrike">
              <a:solidFill>
                <a:srgbClr val="1C1C1C"/>
              </a:solidFill>
              <a:latin typeface="Avenir"/>
              <a:ea typeface="Avenir"/>
              <a:cs typeface="Avenir"/>
              <a:sym typeface="Avenir"/>
            </a:endParaRPr>
          </a:p>
        </p:txBody>
      </p:sp>
      <p:sp>
        <p:nvSpPr>
          <p:cNvPr id="334" name="Google Shape;334;p20"/>
          <p:cNvSpPr/>
          <p:nvPr/>
        </p:nvSpPr>
        <p:spPr>
          <a:xfrm>
            <a:off x="500514" y="2971413"/>
            <a:ext cx="7929300" cy="2110500"/>
          </a:xfrm>
          <a:prstGeom prst="wedgeRectCallout">
            <a:avLst>
              <a:gd fmla="val -2822" name="adj1"/>
              <a:gd fmla="val 76641" name="adj2"/>
            </a:avLst>
          </a:prstGeom>
          <a:solidFill>
            <a:srgbClr val="FFAB40"/>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595959"/>
              </a:buClr>
              <a:buSzPts val="2100"/>
              <a:buFont typeface="Arial"/>
              <a:buNone/>
            </a:pPr>
            <a:r>
              <a:rPr b="0" i="0" lang="en-US" sz="2100" u="none" cap="none" strike="noStrike">
                <a:solidFill>
                  <a:srgbClr val="595959"/>
                </a:solidFill>
                <a:latin typeface="Avenir"/>
                <a:ea typeface="Avenir"/>
                <a:cs typeface="Avenir"/>
                <a:sym typeface="Avenir"/>
              </a:rPr>
              <a:t>Quelqu’un à proximité peut-il aider? Demandez-leur : avez-vous des idées? </a:t>
            </a:r>
            <a:endParaRPr b="0" i="0" sz="2300" u="none" cap="none" strike="noStrike">
              <a:solidFill>
                <a:srgbClr val="000000"/>
              </a:solidFill>
              <a:latin typeface="Avenir"/>
              <a:ea typeface="Avenir"/>
              <a:cs typeface="Avenir"/>
              <a:sym typeface="Avenir"/>
            </a:endParaRPr>
          </a:p>
          <a:p>
            <a:pPr indent="0" lvl="0" marL="95250" marR="0" rtl="0" algn="l">
              <a:lnSpc>
                <a:spcPct val="115000"/>
              </a:lnSpc>
              <a:spcBef>
                <a:spcPts val="0"/>
              </a:spcBef>
              <a:spcAft>
                <a:spcPts val="0"/>
              </a:spcAft>
              <a:buClr>
                <a:srgbClr val="595959"/>
              </a:buClr>
              <a:buSzPts val="2100"/>
              <a:buFont typeface="Arial"/>
              <a:buNone/>
            </a:pPr>
            <a:r>
              <a:rPr b="0" i="0" lang="en-US" sz="2100" u="none" cap="none" strike="noStrike">
                <a:solidFill>
                  <a:srgbClr val="595959"/>
                </a:solidFill>
                <a:latin typeface="Avenir"/>
                <a:ea typeface="Avenir"/>
                <a:cs typeface="Avenir"/>
                <a:sym typeface="Avenir"/>
              </a:rPr>
              <a:t>Pouvez-vous surveiller pendant que j’aide? </a:t>
            </a:r>
            <a:endParaRPr b="0" i="0" sz="2300" u="none" cap="none" strike="noStrike">
              <a:solidFill>
                <a:srgbClr val="000000"/>
              </a:solidFill>
              <a:latin typeface="Avenir"/>
              <a:ea typeface="Avenir"/>
              <a:cs typeface="Avenir"/>
              <a:sym typeface="Avenir"/>
            </a:endParaRPr>
          </a:p>
          <a:p>
            <a:pPr indent="0" lvl="0" marL="95250" marR="0" rtl="0" algn="l">
              <a:lnSpc>
                <a:spcPct val="115000"/>
              </a:lnSpc>
              <a:spcBef>
                <a:spcPts val="0"/>
              </a:spcBef>
              <a:spcAft>
                <a:spcPts val="0"/>
              </a:spcAft>
              <a:buClr>
                <a:srgbClr val="595959"/>
              </a:buClr>
              <a:buSzPts val="2100"/>
              <a:buFont typeface="Arial"/>
              <a:buNone/>
            </a:pPr>
            <a:r>
              <a:rPr b="0" i="0" lang="en-US" sz="2100" u="none" cap="none" strike="noStrike">
                <a:solidFill>
                  <a:srgbClr val="595959"/>
                </a:solidFill>
                <a:latin typeface="Avenir"/>
                <a:ea typeface="Avenir"/>
                <a:cs typeface="Avenir"/>
                <a:sym typeface="Avenir"/>
              </a:rPr>
              <a:t>Pouvez-vous appeler le 911 si je suis en danger?</a:t>
            </a:r>
            <a:endParaRPr b="0" i="0" sz="2100" u="none" cap="none" strike="noStrike">
              <a:solidFill>
                <a:srgbClr val="595959"/>
              </a:solidFill>
              <a:latin typeface="Avenir"/>
              <a:ea typeface="Avenir"/>
              <a:cs typeface="Avenir"/>
              <a:sym typeface="Avenir"/>
            </a:endParaRPr>
          </a:p>
        </p:txBody>
      </p:sp>
      <p:sp>
        <p:nvSpPr>
          <p:cNvPr id="335" name="Google Shape;335;p20"/>
          <p:cNvSpPr/>
          <p:nvPr/>
        </p:nvSpPr>
        <p:spPr>
          <a:xfrm>
            <a:off x="9858196" y="2898940"/>
            <a:ext cx="7929300" cy="1922700"/>
          </a:xfrm>
          <a:prstGeom prst="wedgeRectCallout">
            <a:avLst>
              <a:gd fmla="val -46458" name="adj1"/>
              <a:gd fmla="val 84983" name="adj2"/>
            </a:avLst>
          </a:prstGeom>
          <a:solidFill>
            <a:srgbClr val="92D050"/>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300"/>
              <a:buFont typeface="Arial"/>
              <a:buNone/>
            </a:pPr>
            <a:r>
              <a:rPr b="0" i="0" lang="en-US" sz="2300" u="none" cap="none" strike="noStrike">
                <a:solidFill>
                  <a:srgbClr val="595959"/>
                </a:solidFill>
                <a:latin typeface="Avenir"/>
                <a:ea typeface="Avenir"/>
                <a:cs typeface="Avenir"/>
                <a:sym typeface="Avenir"/>
              </a:rPr>
              <a:t>Comment puis-je m’assurer que je me souviens de tout ce qui s’est passé? Puis-je l’enregistrer quelque part?</a:t>
            </a:r>
            <a:endParaRPr b="0" i="0" sz="2300" u="none" cap="none" strike="noStrike">
              <a:solidFill>
                <a:srgbClr val="595959"/>
              </a:solidFill>
              <a:latin typeface="Avenir"/>
              <a:ea typeface="Avenir"/>
              <a:cs typeface="Avenir"/>
              <a:sym typeface="Avenir"/>
            </a:endParaRPr>
          </a:p>
        </p:txBody>
      </p:sp>
      <p:sp>
        <p:nvSpPr>
          <p:cNvPr id="336" name="Google Shape;336;p20"/>
          <p:cNvSpPr/>
          <p:nvPr/>
        </p:nvSpPr>
        <p:spPr>
          <a:xfrm>
            <a:off x="9858196" y="5639915"/>
            <a:ext cx="7929300" cy="1609500"/>
          </a:xfrm>
          <a:prstGeom prst="wedgeRectCallout">
            <a:avLst>
              <a:gd fmla="val 51217" name="adj1"/>
              <a:gd fmla="val -72322" name="adj2"/>
            </a:avLst>
          </a:prstGeom>
          <a:solidFill>
            <a:srgbClr val="75F2FF"/>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100"/>
              <a:buFont typeface="Arial"/>
              <a:buNone/>
            </a:pPr>
            <a:r>
              <a:rPr b="0" i="0" lang="en-US" sz="2100" u="none" cap="none" strike="noStrike">
                <a:solidFill>
                  <a:srgbClr val="000000"/>
                </a:solidFill>
                <a:latin typeface="Avenir"/>
                <a:ea typeface="Avenir"/>
                <a:cs typeface="Avenir"/>
                <a:sym typeface="Avenir"/>
              </a:rPr>
              <a:t>Devrais-je faire quelque chose? Est-il prudent de le faire? Quels sont les dangers pour moi et les autres si je le fais?</a:t>
            </a:r>
            <a:endParaRPr b="0" i="0" sz="1950" u="none" cap="none" strike="noStrike">
              <a:solidFill>
                <a:srgbClr val="000000"/>
              </a:solidFill>
              <a:latin typeface="Avenir"/>
              <a:ea typeface="Avenir"/>
              <a:cs typeface="Avenir"/>
              <a:sym typeface="Avenir"/>
            </a:endParaRPr>
          </a:p>
        </p:txBody>
      </p:sp>
      <p:sp>
        <p:nvSpPr>
          <p:cNvPr id="337" name="Google Shape;337;p20"/>
          <p:cNvSpPr/>
          <p:nvPr/>
        </p:nvSpPr>
        <p:spPr>
          <a:xfrm>
            <a:off x="500514" y="5968771"/>
            <a:ext cx="7929300" cy="1922700"/>
          </a:xfrm>
          <a:prstGeom prst="wedgeRectCallout">
            <a:avLst>
              <a:gd fmla="val -49925" name="adj1"/>
              <a:gd fmla="val -72322" name="adj2"/>
            </a:avLst>
          </a:prstGeom>
          <a:solidFill>
            <a:srgbClr val="FFFF66"/>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050"/>
              <a:buFont typeface="Arial"/>
              <a:buNone/>
            </a:pPr>
            <a:r>
              <a:rPr b="0" i="0" lang="en-US" sz="2050" u="none" cap="none" strike="noStrike">
                <a:solidFill>
                  <a:srgbClr val="595959"/>
                </a:solidFill>
                <a:latin typeface="Avenir"/>
                <a:ea typeface="Avenir"/>
                <a:cs typeface="Avenir"/>
                <a:sym typeface="Avenir"/>
              </a:rPr>
              <a:t>Comment puis-je les distraire? Que puis-je dire? Peut-être : « Quelle heure est-il? », « Où se trouvent les toilettes? » ou  « Pouvez-vous m’aider...? »</a:t>
            </a:r>
            <a:endParaRPr b="0" i="0" sz="2400" u="none" cap="none" strike="noStrike">
              <a:solidFill>
                <a:srgbClr val="000000"/>
              </a:solidFill>
              <a:latin typeface="Avenir"/>
              <a:ea typeface="Avenir"/>
              <a:cs typeface="Avenir"/>
              <a:sym typeface="Avenir"/>
            </a:endParaRPr>
          </a:p>
        </p:txBody>
      </p:sp>
      <p:sp>
        <p:nvSpPr>
          <p:cNvPr id="338" name="Google Shape;338;p20"/>
          <p:cNvSpPr/>
          <p:nvPr/>
        </p:nvSpPr>
        <p:spPr>
          <a:xfrm>
            <a:off x="9041464" y="7562753"/>
            <a:ext cx="7929300" cy="1609500"/>
          </a:xfrm>
          <a:prstGeom prst="wedgeRectCallout">
            <a:avLst>
              <a:gd fmla="val 64799" name="adj1"/>
              <a:gd fmla="val -53815" name="adj2"/>
            </a:avLst>
          </a:prstGeom>
          <a:solidFill>
            <a:srgbClr val="FF99FF"/>
          </a:solidFill>
          <a:ln cap="flat" cmpd="sng" w="25400">
            <a:solidFill>
              <a:srgbClr val="6B481B"/>
            </a:solidFill>
            <a:prstDash val="solid"/>
            <a:round/>
            <a:headEnd len="sm" w="sm" type="none"/>
            <a:tailEnd len="sm" w="sm" type="none"/>
          </a:ln>
        </p:spPr>
        <p:txBody>
          <a:bodyPr anchorCtr="0" anchor="ctr" bIns="45700" lIns="91425" spcFirstLastPara="1" rIns="91425" wrap="square" tIns="45700">
            <a:noAutofit/>
          </a:bodyPr>
          <a:lstStyle/>
          <a:p>
            <a:pPr indent="0" lvl="0" marL="95250" marR="0" rtl="0" algn="l">
              <a:lnSpc>
                <a:spcPct val="115000"/>
              </a:lnSpc>
              <a:spcBef>
                <a:spcPts val="0"/>
              </a:spcBef>
              <a:spcAft>
                <a:spcPts val="0"/>
              </a:spcAft>
              <a:buClr>
                <a:srgbClr val="000000"/>
              </a:buClr>
              <a:buSzPts val="2150"/>
              <a:buFont typeface="Arial"/>
              <a:buNone/>
            </a:pPr>
            <a:r>
              <a:rPr b="0" i="0" lang="en-US" sz="2150" u="none" cap="none" strike="noStrike">
                <a:solidFill>
                  <a:srgbClr val="595959"/>
                </a:solidFill>
                <a:latin typeface="Avenir"/>
                <a:ea typeface="Avenir"/>
                <a:cs typeface="Avenir"/>
                <a:sym typeface="Avenir"/>
              </a:rPr>
              <a:t>Comment pourrais-je confronter directement les personnes dans la situation? Demandez-leur : « Est-ce que je peux vous aider? », « Est-ce que ça va? » ou « Arrêtez. »</a:t>
            </a:r>
            <a:endParaRPr b="0" i="0" sz="2000" u="none" cap="none" strike="noStrike">
              <a:solidFill>
                <a:srgbClr val="595959"/>
              </a:solidFill>
              <a:latin typeface="Avenir"/>
              <a:ea typeface="Avenir"/>
              <a:cs typeface="Avenir"/>
              <a:sym typeface="Avenir"/>
            </a:endParaRPr>
          </a:p>
          <a:p>
            <a:pPr indent="0" lvl="0" marL="95250" marR="0" rtl="0" algn="l">
              <a:lnSpc>
                <a:spcPct val="115000"/>
              </a:lnSpc>
              <a:spcBef>
                <a:spcPts val="0"/>
              </a:spcBef>
              <a:spcAft>
                <a:spcPts val="0"/>
              </a:spcAft>
              <a:buClr>
                <a:srgbClr val="000000"/>
              </a:buClr>
              <a:buSzPts val="1050"/>
              <a:buFont typeface="Arial"/>
              <a:buNone/>
            </a:pPr>
            <a:r>
              <a:t/>
            </a:r>
            <a:endParaRPr b="0" i="0" sz="1050" u="none" cap="none" strike="noStrike">
              <a:solidFill>
                <a:srgbClr val="595959"/>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1"/>
          <p:cNvSpPr/>
          <p:nvPr/>
        </p:nvSpPr>
        <p:spPr>
          <a:xfrm>
            <a:off x="0" y="3810"/>
            <a:ext cx="18288000" cy="10279380"/>
          </a:xfrm>
          <a:custGeom>
            <a:rect b="b" l="l" r="r" t="t"/>
            <a:pathLst>
              <a:path extrusionOk="0" h="10279380" w="18288000">
                <a:moveTo>
                  <a:pt x="0" y="0"/>
                </a:moveTo>
                <a:lnTo>
                  <a:pt x="18288000" y="0"/>
                </a:lnTo>
                <a:lnTo>
                  <a:pt x="18288000" y="10279380"/>
                </a:lnTo>
                <a:lnTo>
                  <a:pt x="0" y="1027938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4" name="Google Shape;344;p21"/>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5" name="Google Shape;345;p21"/>
          <p:cNvSpPr txBox="1"/>
          <p:nvPr/>
        </p:nvSpPr>
        <p:spPr>
          <a:xfrm>
            <a:off x="1028700" y="838200"/>
            <a:ext cx="11259900" cy="4308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999" u="none" cap="none" strike="noStrike">
                <a:solidFill>
                  <a:srgbClr val="1C1C1C"/>
                </a:solidFill>
                <a:latin typeface="Avenir"/>
                <a:ea typeface="Avenir"/>
                <a:cs typeface="Avenir"/>
                <a:sym typeface="Avenir"/>
              </a:rPr>
              <a:t>Comment pourrais-je confronter directement les personnes dans cette situation?</a:t>
            </a:r>
            <a:endParaRPr b="1" i="0" sz="4999"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1" i="0" sz="4999" u="none" cap="none" strike="noStrike">
              <a:solidFill>
                <a:srgbClr val="1C1C1C"/>
              </a:solidFill>
              <a:latin typeface="Avenir"/>
              <a:ea typeface="Avenir"/>
              <a:cs typeface="Avenir"/>
              <a:sym typeface="Avenir"/>
            </a:endParaRPr>
          </a:p>
          <a:p>
            <a:pPr indent="0" lvl="0" marL="0" marR="0" rtl="0" algn="ctr">
              <a:lnSpc>
                <a:spcPct val="140008"/>
              </a:lnSpc>
              <a:spcBef>
                <a:spcPts val="0"/>
              </a:spcBef>
              <a:spcAft>
                <a:spcPts val="0"/>
              </a:spcAft>
              <a:buClr>
                <a:srgbClr val="000000"/>
              </a:buClr>
              <a:buSzPts val="4999"/>
              <a:buFont typeface="Arial"/>
              <a:buNone/>
            </a:pPr>
            <a:r>
              <a:t/>
            </a:r>
            <a:endParaRPr b="1" i="0" sz="4999" u="none" cap="none" strike="noStrike">
              <a:solidFill>
                <a:srgbClr val="1C1C1C"/>
              </a:solidFill>
              <a:latin typeface="Avenir"/>
              <a:ea typeface="Avenir"/>
              <a:cs typeface="Avenir"/>
              <a:sym typeface="Avenir"/>
            </a:endParaRPr>
          </a:p>
        </p:txBody>
      </p:sp>
      <p:sp>
        <p:nvSpPr>
          <p:cNvPr id="346" name="Google Shape;346;p21"/>
          <p:cNvSpPr txBox="1"/>
          <p:nvPr/>
        </p:nvSpPr>
        <p:spPr>
          <a:xfrm>
            <a:off x="1028700" y="3671375"/>
            <a:ext cx="11646600" cy="301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3500" u="none" cap="none" strike="noStrike">
                <a:solidFill>
                  <a:schemeClr val="dk1"/>
                </a:solidFill>
                <a:latin typeface="Avenir"/>
                <a:ea typeface="Avenir"/>
                <a:cs typeface="Avenir"/>
                <a:sym typeface="Avenir"/>
              </a:rPr>
              <a:t>Diriger :</a:t>
            </a:r>
            <a:endParaRPr b="1" i="0" sz="35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1C1C1C"/>
                </a:solidFill>
                <a:latin typeface="Avenir"/>
                <a:ea typeface="Avenir"/>
                <a:cs typeface="Avenir"/>
                <a:sym typeface="Avenir"/>
              </a:rPr>
              <a:t>Approcher soit la personne ciblée ou la personne qui est l’auteur du harcèlement et parler de façon directe. </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l">
              <a:lnSpc>
                <a:spcPct val="160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p:txBody>
      </p:sp>
      <p:sp>
        <p:nvSpPr>
          <p:cNvPr id="347" name="Google Shape;347;p21"/>
          <p:cNvSpPr txBox="1"/>
          <p:nvPr/>
        </p:nvSpPr>
        <p:spPr>
          <a:xfrm>
            <a:off x="6579787" y="7549638"/>
            <a:ext cx="42288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500"/>
              <a:buFont typeface="Arial"/>
              <a:buNone/>
            </a:pPr>
            <a:r>
              <a:rPr b="0" i="1" lang="en-US" sz="3000" u="none" cap="none" strike="noStrike">
                <a:solidFill>
                  <a:srgbClr val="595959"/>
                </a:solidFill>
                <a:latin typeface="Avenir"/>
                <a:ea typeface="Avenir"/>
                <a:cs typeface="Avenir"/>
                <a:sym typeface="Avenir"/>
              </a:rPr>
              <a:t>« Arrête. »</a:t>
            </a:r>
            <a:endParaRPr b="0" i="1" sz="3000" u="none" cap="none" strike="noStrike">
              <a:solidFill>
                <a:srgbClr val="000000"/>
              </a:solidFill>
              <a:latin typeface="Avenir"/>
              <a:ea typeface="Avenir"/>
              <a:cs typeface="Avenir"/>
              <a:sym typeface="Avenir"/>
            </a:endParaRPr>
          </a:p>
        </p:txBody>
      </p:sp>
      <p:sp>
        <p:nvSpPr>
          <p:cNvPr id="348" name="Google Shape;348;p21"/>
          <p:cNvSpPr txBox="1"/>
          <p:nvPr/>
        </p:nvSpPr>
        <p:spPr>
          <a:xfrm>
            <a:off x="5932497" y="6129297"/>
            <a:ext cx="5824800" cy="6465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2500"/>
              <a:buFont typeface="Arial"/>
              <a:buNone/>
            </a:pPr>
            <a:r>
              <a:rPr b="0" i="1" lang="en-US" sz="3000" u="none" cap="none" strike="noStrike">
                <a:solidFill>
                  <a:srgbClr val="595959"/>
                </a:solidFill>
                <a:latin typeface="Avenir"/>
                <a:ea typeface="Avenir"/>
                <a:cs typeface="Avenir"/>
                <a:sym typeface="Avenir"/>
              </a:rPr>
              <a:t>« Ce n’est pas correct. »</a:t>
            </a:r>
            <a:endParaRPr b="0" i="1" sz="3000" u="none" cap="none" strike="noStrike">
              <a:solidFill>
                <a:srgbClr val="000000"/>
              </a:solidFill>
              <a:latin typeface="Avenir"/>
              <a:ea typeface="Avenir"/>
              <a:cs typeface="Avenir"/>
              <a:sym typeface="Avenir"/>
            </a:endParaRPr>
          </a:p>
        </p:txBody>
      </p:sp>
      <p:sp>
        <p:nvSpPr>
          <p:cNvPr id="349" name="Google Shape;349;p21"/>
          <p:cNvSpPr txBox="1"/>
          <p:nvPr/>
        </p:nvSpPr>
        <p:spPr>
          <a:xfrm>
            <a:off x="2293167" y="7190386"/>
            <a:ext cx="4137300" cy="117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500"/>
              <a:buFont typeface="Arial"/>
              <a:buNone/>
            </a:pPr>
            <a:r>
              <a:rPr b="0" i="1" lang="en-US" sz="3000" u="none" cap="none" strike="noStrike">
                <a:solidFill>
                  <a:srgbClr val="595959"/>
                </a:solidFill>
                <a:latin typeface="Avenir"/>
                <a:ea typeface="Avenir"/>
                <a:cs typeface="Avenir"/>
                <a:sym typeface="Avenir"/>
              </a:rPr>
              <a:t>« Est-ce que je peux t’aider? » </a:t>
            </a:r>
            <a:endParaRPr b="0" i="1" sz="3000" u="none" cap="none" strike="noStrike">
              <a:solidFill>
                <a:srgbClr val="595959"/>
              </a:solidFill>
              <a:latin typeface="Avenir"/>
              <a:ea typeface="Avenir"/>
              <a:cs typeface="Avenir"/>
              <a:sym typeface="Avenir"/>
            </a:endParaRPr>
          </a:p>
        </p:txBody>
      </p:sp>
      <p:sp>
        <p:nvSpPr>
          <p:cNvPr id="350" name="Google Shape;350;p21"/>
          <p:cNvSpPr txBox="1"/>
          <p:nvPr/>
        </p:nvSpPr>
        <p:spPr>
          <a:xfrm>
            <a:off x="1028700" y="6121048"/>
            <a:ext cx="5459700" cy="6465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2500"/>
              <a:buFont typeface="Arial"/>
              <a:buNone/>
            </a:pPr>
            <a:r>
              <a:rPr b="0" i="1" lang="en-US" sz="3000" u="none" cap="none" strike="noStrike">
                <a:solidFill>
                  <a:srgbClr val="595959"/>
                </a:solidFill>
                <a:latin typeface="Avenir"/>
                <a:ea typeface="Avenir"/>
                <a:cs typeface="Avenir"/>
                <a:sym typeface="Avenir"/>
              </a:rPr>
              <a:t>« Est-ce que ça va? » </a:t>
            </a:r>
            <a:endParaRPr b="0" i="1" sz="3000" u="none" cap="none" strike="noStrike">
              <a:solidFill>
                <a:srgbClr val="595959"/>
              </a:solidFill>
              <a:latin typeface="Avenir"/>
              <a:ea typeface="Avenir"/>
              <a:cs typeface="Avenir"/>
              <a:sym typeface="Avenir"/>
            </a:endParaRPr>
          </a:p>
        </p:txBody>
      </p:sp>
      <p:pic>
        <p:nvPicPr>
          <p:cNvPr id="351" name="Google Shape;351;p21"/>
          <p:cNvPicPr preferRelativeResize="0"/>
          <p:nvPr/>
        </p:nvPicPr>
        <p:blipFill rotWithShape="1">
          <a:blip r:embed="rId5">
            <a:alphaModFix/>
          </a:blip>
          <a:srcRect b="0" l="0" r="0" t="0"/>
          <a:stretch/>
        </p:blipFill>
        <p:spPr>
          <a:xfrm>
            <a:off x="12288597" y="6393987"/>
            <a:ext cx="1540095" cy="1964065"/>
          </a:xfrm>
          <a:prstGeom prst="rect">
            <a:avLst/>
          </a:prstGeom>
          <a:noFill/>
          <a:ln>
            <a:noFill/>
          </a:ln>
        </p:spPr>
      </p:pic>
      <p:pic>
        <p:nvPicPr>
          <p:cNvPr id="352" name="Google Shape;352;p21"/>
          <p:cNvPicPr preferRelativeResize="0"/>
          <p:nvPr/>
        </p:nvPicPr>
        <p:blipFill rotWithShape="1">
          <a:blip r:embed="rId6">
            <a:alphaModFix/>
          </a:blip>
          <a:srcRect b="0" l="0" r="0" t="0"/>
          <a:stretch/>
        </p:blipFill>
        <p:spPr>
          <a:xfrm>
            <a:off x="14400221" y="6415984"/>
            <a:ext cx="1630325" cy="20791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grpSp>
        <p:nvGrpSpPr>
          <p:cNvPr id="357" name="Google Shape;357;p22"/>
          <p:cNvGrpSpPr/>
          <p:nvPr/>
        </p:nvGrpSpPr>
        <p:grpSpPr>
          <a:xfrm>
            <a:off x="-201706" y="2581730"/>
            <a:ext cx="18669000" cy="7906976"/>
            <a:chOff x="0" y="-38100"/>
            <a:chExt cx="4916938" cy="2082496"/>
          </a:xfrm>
        </p:grpSpPr>
        <p:sp>
          <p:nvSpPr>
            <p:cNvPr id="358" name="Google Shape;358;p22"/>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9" name="Google Shape;359;p22"/>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0" name="Google Shape;360;p22"/>
          <p:cNvGrpSpPr/>
          <p:nvPr/>
        </p:nvGrpSpPr>
        <p:grpSpPr>
          <a:xfrm>
            <a:off x="-201706" y="-279132"/>
            <a:ext cx="18669000" cy="3275585"/>
            <a:chOff x="0" y="-38100"/>
            <a:chExt cx="4916938" cy="862705"/>
          </a:xfrm>
        </p:grpSpPr>
        <p:sp>
          <p:nvSpPr>
            <p:cNvPr id="361" name="Google Shape;361;p22"/>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2" name="Google Shape;362;p22"/>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3" name="Google Shape;363;p22"/>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4" name="Google Shape;364;p22"/>
          <p:cNvSpPr txBox="1"/>
          <p:nvPr/>
        </p:nvSpPr>
        <p:spPr>
          <a:xfrm>
            <a:off x="4483410" y="619503"/>
            <a:ext cx="9298800" cy="1852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Intervention des témoins : après les faits</a:t>
            </a:r>
            <a:endParaRPr b="1" i="0" sz="5599" u="none" cap="none" strike="noStrike">
              <a:solidFill>
                <a:srgbClr val="1C1C1C"/>
              </a:solidFill>
              <a:latin typeface="Avenir"/>
              <a:ea typeface="Avenir"/>
              <a:cs typeface="Avenir"/>
              <a:sym typeface="Avenir"/>
            </a:endParaRPr>
          </a:p>
        </p:txBody>
      </p:sp>
      <p:sp>
        <p:nvSpPr>
          <p:cNvPr id="365" name="Google Shape;365;p22"/>
          <p:cNvSpPr txBox="1"/>
          <p:nvPr/>
        </p:nvSpPr>
        <p:spPr>
          <a:xfrm>
            <a:off x="837500" y="3787688"/>
            <a:ext cx="15848100" cy="54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1C1C1C"/>
                </a:solidFill>
                <a:latin typeface="Avenir"/>
                <a:ea typeface="Avenir"/>
                <a:cs typeface="Avenir"/>
                <a:sym typeface="Avenir"/>
              </a:rPr>
              <a:t>Comment pouvons-nous intervenir en tant que témoin après les faits? </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1" i="0" lang="en-US" sz="3500" u="none" cap="none" strike="noStrike">
                <a:solidFill>
                  <a:schemeClr val="dk1"/>
                </a:solidFill>
                <a:latin typeface="Avenir"/>
                <a:ea typeface="Avenir"/>
                <a:cs typeface="Avenir"/>
                <a:sym typeface="Avenir"/>
              </a:rPr>
              <a:t>Scénario</a:t>
            </a:r>
            <a:r>
              <a:rPr b="0" i="0" lang="en-US" sz="3500" u="none" cap="none" strike="noStrike">
                <a:solidFill>
                  <a:srgbClr val="1C1C1C"/>
                </a:solidFill>
                <a:latin typeface="Avenir"/>
                <a:ea typeface="Avenir"/>
                <a:cs typeface="Avenir"/>
                <a:sym typeface="Avenir"/>
              </a:rPr>
              <a:t> :</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1" lang="en-US" sz="3500" u="none" cap="none" strike="noStrike">
                <a:solidFill>
                  <a:srgbClr val="595959"/>
                </a:solidFill>
                <a:latin typeface="Avenir"/>
                <a:ea typeface="Avenir"/>
                <a:cs typeface="Avenir"/>
                <a:sym typeface="Avenir"/>
              </a:rPr>
              <a:t>Une personne vient de se faire agresser physiquement dans les transports collectifs. L’auteur ou l’autrice de l’agression quitte l’autobus avant que personne d’autre ne puisse réagir.</a:t>
            </a:r>
            <a:endParaRPr b="0" i="1" sz="3500" u="none" cap="none" strike="noStrike">
              <a:solidFill>
                <a:srgbClr val="595959"/>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1" sz="3500" u="none" cap="none" strike="noStrike">
              <a:solidFill>
                <a:srgbClr val="595959"/>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1C1C1C"/>
                </a:solidFill>
                <a:latin typeface="Avenir"/>
                <a:ea typeface="Avenir"/>
                <a:cs typeface="Avenir"/>
                <a:sym typeface="Avenir"/>
              </a:rPr>
              <a:t>En tant que témoin, comment pourrais-tu intervenir?</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ctr">
              <a:lnSpc>
                <a:spcPct val="160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grpSp>
        <p:nvGrpSpPr>
          <p:cNvPr id="370" name="Google Shape;370;p23"/>
          <p:cNvGrpSpPr/>
          <p:nvPr/>
        </p:nvGrpSpPr>
        <p:grpSpPr>
          <a:xfrm>
            <a:off x="0" y="-144661"/>
            <a:ext cx="5782235" cy="10431661"/>
            <a:chOff x="0" y="-38100"/>
            <a:chExt cx="1522893" cy="2747433"/>
          </a:xfrm>
        </p:grpSpPr>
        <p:sp>
          <p:nvSpPr>
            <p:cNvPr id="371" name="Google Shape;371;p23"/>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2" name="Google Shape;372;p23"/>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23"/>
          <p:cNvGrpSpPr/>
          <p:nvPr/>
        </p:nvGrpSpPr>
        <p:grpSpPr>
          <a:xfrm>
            <a:off x="5782235" y="-144661"/>
            <a:ext cx="12685059" cy="10431661"/>
            <a:chOff x="0" y="-38100"/>
            <a:chExt cx="3340921" cy="2747433"/>
          </a:xfrm>
        </p:grpSpPr>
        <p:sp>
          <p:nvSpPr>
            <p:cNvPr id="374" name="Google Shape;374;p23"/>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5" name="Google Shape;375;p23"/>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76" name="Google Shape;376;p23"/>
          <p:cNvSpPr txBox="1"/>
          <p:nvPr/>
        </p:nvSpPr>
        <p:spPr>
          <a:xfrm>
            <a:off x="697052" y="838200"/>
            <a:ext cx="4753500" cy="2844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Activité 3:		 Exerçons-nous à agir !</a:t>
            </a:r>
            <a:endParaRPr b="1" i="0" sz="5599" u="none" cap="none" strike="noStrike">
              <a:solidFill>
                <a:srgbClr val="1C1C1C"/>
              </a:solidFill>
              <a:latin typeface="Avenir"/>
              <a:ea typeface="Avenir"/>
              <a:cs typeface="Avenir"/>
              <a:sym typeface="Avenir"/>
            </a:endParaRPr>
          </a:p>
        </p:txBody>
      </p:sp>
      <p:pic>
        <p:nvPicPr>
          <p:cNvPr id="377" name="Google Shape;377;p23"/>
          <p:cNvPicPr preferRelativeResize="0"/>
          <p:nvPr/>
        </p:nvPicPr>
        <p:blipFill rotWithShape="1">
          <a:blip r:embed="rId3">
            <a:alphaModFix/>
          </a:blip>
          <a:srcRect b="0" l="0" r="0" t="0"/>
          <a:stretch/>
        </p:blipFill>
        <p:spPr>
          <a:xfrm>
            <a:off x="7744592" y="2156388"/>
            <a:ext cx="8760400" cy="5829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grpSp>
        <p:nvGrpSpPr>
          <p:cNvPr id="382" name="Google Shape;382;p24"/>
          <p:cNvGrpSpPr/>
          <p:nvPr/>
        </p:nvGrpSpPr>
        <p:grpSpPr>
          <a:xfrm>
            <a:off x="0" y="-144661"/>
            <a:ext cx="634634" cy="10431661"/>
            <a:chOff x="0" y="-38100"/>
            <a:chExt cx="167146" cy="2747433"/>
          </a:xfrm>
        </p:grpSpPr>
        <p:sp>
          <p:nvSpPr>
            <p:cNvPr id="383" name="Google Shape;383;p24"/>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4" name="Google Shape;384;p24"/>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5" name="Google Shape;385;p24"/>
          <p:cNvGrpSpPr/>
          <p:nvPr/>
        </p:nvGrpSpPr>
        <p:grpSpPr>
          <a:xfrm>
            <a:off x="634634" y="-144661"/>
            <a:ext cx="17832660" cy="10431661"/>
            <a:chOff x="0" y="-38100"/>
            <a:chExt cx="4696668" cy="2747433"/>
          </a:xfrm>
        </p:grpSpPr>
        <p:sp>
          <p:nvSpPr>
            <p:cNvPr id="386" name="Google Shape;386;p24"/>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7" name="Google Shape;387;p24"/>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8" name="Google Shape;388;p24"/>
          <p:cNvSpPr/>
          <p:nvPr/>
        </p:nvSpPr>
        <p:spPr>
          <a:xfrm>
            <a:off x="634634" y="-725735"/>
            <a:ext cx="4267696"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9" name="Google Shape;389;p24"/>
          <p:cNvSpPr txBox="1"/>
          <p:nvPr/>
        </p:nvSpPr>
        <p:spPr>
          <a:xfrm>
            <a:off x="4876352" y="1158398"/>
            <a:ext cx="9349200" cy="86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Exerçons-nous : scénarios</a:t>
            </a:r>
            <a:endParaRPr b="1" i="0" sz="5599" u="none" cap="none" strike="noStrike">
              <a:solidFill>
                <a:srgbClr val="1C1C1C"/>
              </a:solidFill>
              <a:latin typeface="Avenir"/>
              <a:ea typeface="Avenir"/>
              <a:cs typeface="Avenir"/>
              <a:sym typeface="Avenir"/>
            </a:endParaRPr>
          </a:p>
        </p:txBody>
      </p:sp>
      <p:sp>
        <p:nvSpPr>
          <p:cNvPr id="390" name="Google Shape;390;p24"/>
          <p:cNvSpPr txBox="1"/>
          <p:nvPr/>
        </p:nvSpPr>
        <p:spPr>
          <a:xfrm>
            <a:off x="981675" y="2604750"/>
            <a:ext cx="9084300" cy="673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1C1C1C"/>
                </a:solidFill>
                <a:latin typeface="Avenir"/>
                <a:ea typeface="Avenir"/>
                <a:cs typeface="Avenir"/>
                <a:sym typeface="Avenir"/>
              </a:rPr>
              <a:t>En équipe:</a:t>
            </a:r>
            <a:endParaRPr b="0" i="0" sz="3500" u="none" cap="none" strike="noStrike">
              <a:solidFill>
                <a:srgbClr val="1C1C1C"/>
              </a:solidFill>
              <a:latin typeface="Avenir"/>
              <a:ea typeface="Avenir"/>
              <a:cs typeface="Avenir"/>
              <a:sym typeface="Avenir"/>
            </a:endParaRPr>
          </a:p>
          <a:p>
            <a:pPr indent="-450850" lvl="0" marL="1314450" marR="0" rtl="0" algn="l">
              <a:lnSpc>
                <a:spcPct val="115000"/>
              </a:lnSpc>
              <a:spcBef>
                <a:spcPts val="0"/>
              </a:spcBef>
              <a:spcAft>
                <a:spcPts val="0"/>
              </a:spcAft>
              <a:buClr>
                <a:srgbClr val="595959"/>
              </a:buClr>
              <a:buSzPts val="3500"/>
              <a:buFont typeface="Avenir"/>
              <a:buChar char="●"/>
            </a:pPr>
            <a:r>
              <a:rPr b="0" i="0" lang="en-US" sz="3500" u="none" cap="none" strike="noStrike">
                <a:solidFill>
                  <a:srgbClr val="595959"/>
                </a:solidFill>
                <a:latin typeface="Avenir"/>
                <a:ea typeface="Avenir"/>
                <a:cs typeface="Avenir"/>
                <a:sym typeface="Avenir"/>
              </a:rPr>
              <a:t>Discutez des façons dont vous pourriez intervenir .</a:t>
            </a:r>
            <a:endParaRPr b="0" i="0" sz="3500" u="none" cap="none" strike="noStrike">
              <a:solidFill>
                <a:srgbClr val="595959"/>
              </a:solidFill>
              <a:latin typeface="Avenir"/>
              <a:ea typeface="Avenir"/>
              <a:cs typeface="Avenir"/>
              <a:sym typeface="Avenir"/>
            </a:endParaRPr>
          </a:p>
          <a:p>
            <a:pPr indent="-450850" lvl="0" marL="1314450" marR="0" rtl="0" algn="l">
              <a:lnSpc>
                <a:spcPct val="115000"/>
              </a:lnSpc>
              <a:spcBef>
                <a:spcPts val="0"/>
              </a:spcBef>
              <a:spcAft>
                <a:spcPts val="0"/>
              </a:spcAft>
              <a:buClr>
                <a:srgbClr val="595959"/>
              </a:buClr>
              <a:buSzPts val="3500"/>
              <a:buFont typeface="Avenir"/>
              <a:buChar char="●"/>
            </a:pPr>
            <a:r>
              <a:rPr b="0" i="0" lang="en-US" sz="3500" u="none" cap="none" strike="noStrike">
                <a:solidFill>
                  <a:srgbClr val="595959"/>
                </a:solidFill>
                <a:latin typeface="Avenir"/>
                <a:ea typeface="Avenir"/>
                <a:cs typeface="Avenir"/>
                <a:sym typeface="Avenir"/>
              </a:rPr>
              <a:t> (Pensez aux 5 D)</a:t>
            </a:r>
            <a:endParaRPr b="0" i="0" sz="3500" u="none" cap="none" strike="noStrike">
              <a:solidFill>
                <a:srgbClr val="595959"/>
              </a:solidFill>
              <a:latin typeface="Avenir"/>
              <a:ea typeface="Avenir"/>
              <a:cs typeface="Avenir"/>
              <a:sym typeface="Avenir"/>
            </a:endParaRPr>
          </a:p>
          <a:p>
            <a:pPr indent="-450850" lvl="0" marL="1314450" marR="0" rtl="0" algn="l">
              <a:lnSpc>
                <a:spcPct val="115000"/>
              </a:lnSpc>
              <a:spcBef>
                <a:spcPts val="0"/>
              </a:spcBef>
              <a:spcAft>
                <a:spcPts val="0"/>
              </a:spcAft>
              <a:buClr>
                <a:srgbClr val="595959"/>
              </a:buClr>
              <a:buSzPts val="3500"/>
              <a:buFont typeface="Avenir"/>
              <a:buChar char="●"/>
            </a:pPr>
            <a:r>
              <a:rPr b="0" i="0" lang="en-US" sz="3500" u="none" cap="none" strike="noStrike">
                <a:solidFill>
                  <a:srgbClr val="595959"/>
                </a:solidFill>
                <a:latin typeface="Avenir"/>
                <a:ea typeface="Avenir"/>
                <a:cs typeface="Avenir"/>
                <a:sym typeface="Avenir"/>
              </a:rPr>
              <a:t>Déterminez tous les « outils »  d’intervention à votre disposition. Par exemple : amis, cellulaire, voix ,etc.</a:t>
            </a:r>
            <a:endParaRPr b="0" i="0" sz="3500" u="none" cap="none" strike="noStrike">
              <a:solidFill>
                <a:srgbClr val="595959"/>
              </a:solidFill>
              <a:latin typeface="Avenir"/>
              <a:ea typeface="Avenir"/>
              <a:cs typeface="Avenir"/>
              <a:sym typeface="Avenir"/>
            </a:endParaRPr>
          </a:p>
          <a:p>
            <a:pPr indent="-450850" lvl="0" marL="1314450" marR="0" rtl="0" algn="l">
              <a:lnSpc>
                <a:spcPct val="115000"/>
              </a:lnSpc>
              <a:spcBef>
                <a:spcPts val="0"/>
              </a:spcBef>
              <a:spcAft>
                <a:spcPts val="0"/>
              </a:spcAft>
              <a:buClr>
                <a:srgbClr val="595959"/>
              </a:buClr>
              <a:buSzPts val="3500"/>
              <a:buFont typeface="Avenir"/>
              <a:buChar char="●"/>
            </a:pPr>
            <a:r>
              <a:rPr b="0" i="0" lang="en-US" sz="3500" u="none" cap="none" strike="noStrike">
                <a:solidFill>
                  <a:srgbClr val="595959"/>
                </a:solidFill>
                <a:latin typeface="Avenir"/>
                <a:ea typeface="Avenir"/>
                <a:cs typeface="Avenir"/>
                <a:sym typeface="Avenir"/>
              </a:rPr>
              <a:t>Parlez aussi des risques dont il faut  être conscient</a:t>
            </a:r>
            <a:endParaRPr b="0" i="0" sz="3500" u="none" cap="none" strike="noStrike">
              <a:solidFill>
                <a:srgbClr val="595959"/>
              </a:solidFill>
              <a:latin typeface="Avenir"/>
              <a:ea typeface="Avenir"/>
              <a:cs typeface="Avenir"/>
              <a:sym typeface="Avenir"/>
            </a:endParaRPr>
          </a:p>
          <a:p>
            <a:pPr indent="-450850" lvl="0" marL="1314450" marR="0" rtl="0" algn="l">
              <a:lnSpc>
                <a:spcPct val="115000"/>
              </a:lnSpc>
              <a:spcBef>
                <a:spcPts val="0"/>
              </a:spcBef>
              <a:spcAft>
                <a:spcPts val="0"/>
              </a:spcAft>
              <a:buClr>
                <a:srgbClr val="595959"/>
              </a:buClr>
              <a:buSzPts val="3500"/>
              <a:buFont typeface="Avenir"/>
              <a:buChar char="●"/>
            </a:pPr>
            <a:r>
              <a:rPr b="0" i="0" lang="en-US" sz="3500" u="none" cap="none" strike="noStrike">
                <a:solidFill>
                  <a:srgbClr val="595959"/>
                </a:solidFill>
                <a:latin typeface="Avenir"/>
                <a:ea typeface="Avenir"/>
                <a:cs typeface="Avenir"/>
                <a:sym typeface="Avenir"/>
              </a:rPr>
              <a:t>Retour en grand groupe: préparez-vous à donner vos idées…</a:t>
            </a:r>
            <a:endParaRPr b="0" i="0" sz="3500" u="none" cap="none" strike="noStrike">
              <a:solidFill>
                <a:srgbClr val="595959"/>
              </a:solidFill>
              <a:latin typeface="Avenir"/>
              <a:ea typeface="Avenir"/>
              <a:cs typeface="Avenir"/>
              <a:sym typeface="Avenir"/>
            </a:endParaRPr>
          </a:p>
        </p:txBody>
      </p:sp>
      <p:pic>
        <p:nvPicPr>
          <p:cNvPr descr="Free stock photo of adult, art, asian" id="391" name="Google Shape;391;p24"/>
          <p:cNvPicPr preferRelativeResize="0"/>
          <p:nvPr/>
        </p:nvPicPr>
        <p:blipFill rotWithShape="1">
          <a:blip r:embed="rId4">
            <a:alphaModFix/>
          </a:blip>
          <a:srcRect b="0" l="0" r="0" t="0"/>
          <a:stretch/>
        </p:blipFill>
        <p:spPr>
          <a:xfrm flipH="1">
            <a:off x="10243925" y="3541950"/>
            <a:ext cx="7554858" cy="4267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grpSp>
        <p:nvGrpSpPr>
          <p:cNvPr id="396" name="Google Shape;396;p25"/>
          <p:cNvGrpSpPr/>
          <p:nvPr/>
        </p:nvGrpSpPr>
        <p:grpSpPr>
          <a:xfrm>
            <a:off x="-239425" y="-144661"/>
            <a:ext cx="18706719" cy="10431661"/>
            <a:chOff x="0" y="-38100"/>
            <a:chExt cx="4926873" cy="2747433"/>
          </a:xfrm>
        </p:grpSpPr>
        <p:sp>
          <p:nvSpPr>
            <p:cNvPr id="397" name="Google Shape;397;p25"/>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8" name="Google Shape;398;p25"/>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9" name="Google Shape;399;p25"/>
          <p:cNvSpPr/>
          <p:nvPr/>
        </p:nvSpPr>
        <p:spPr>
          <a:xfrm>
            <a:off x="-239425" y="9364758"/>
            <a:ext cx="19413453" cy="865092"/>
          </a:xfrm>
          <a:custGeom>
            <a:rect b="b" l="l" r="r" t="t"/>
            <a:pathLst>
              <a:path extrusionOk="0" h="865092" w="19413453">
                <a:moveTo>
                  <a:pt x="0" y="0"/>
                </a:moveTo>
                <a:lnTo>
                  <a:pt x="19413453" y="0"/>
                </a:lnTo>
                <a:lnTo>
                  <a:pt x="19413453" y="865092"/>
                </a:lnTo>
                <a:lnTo>
                  <a:pt x="0" y="865092"/>
                </a:lnTo>
                <a:lnTo>
                  <a:pt x="0" y="0"/>
                </a:lnTo>
                <a:close/>
              </a:path>
            </a:pathLst>
          </a:custGeom>
          <a:blipFill rotWithShape="1">
            <a:blip r:embed="rId3">
              <a:alphaModFix/>
            </a:blip>
            <a:stretch>
              <a:fillRect b="-28616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0" name="Google Shape;400;p25"/>
          <p:cNvSpPr txBox="1"/>
          <p:nvPr/>
        </p:nvSpPr>
        <p:spPr>
          <a:xfrm>
            <a:off x="4876352" y="624998"/>
            <a:ext cx="9349200" cy="8619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CONCLUSION</a:t>
            </a:r>
            <a:endParaRPr b="0" i="0" sz="5600" u="none" cap="none" strike="noStrike">
              <a:solidFill>
                <a:srgbClr val="000000"/>
              </a:solidFill>
              <a:latin typeface="Arial"/>
              <a:ea typeface="Arial"/>
              <a:cs typeface="Arial"/>
              <a:sym typeface="Arial"/>
            </a:endParaRPr>
          </a:p>
        </p:txBody>
      </p:sp>
      <p:sp>
        <p:nvSpPr>
          <p:cNvPr id="401" name="Google Shape;401;p25"/>
          <p:cNvSpPr txBox="1"/>
          <p:nvPr/>
        </p:nvSpPr>
        <p:spPr>
          <a:xfrm>
            <a:off x="4565751" y="2107375"/>
            <a:ext cx="9803100" cy="66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300" u="none" cap="none" strike="noStrike">
                <a:solidFill>
                  <a:srgbClr val="74A2B1"/>
                </a:solidFill>
                <a:latin typeface="Avenir"/>
                <a:ea typeface="Avenir"/>
                <a:cs typeface="Avenir"/>
                <a:sym typeface="Avenir"/>
              </a:rPr>
              <a:t>« La gentillesse peut sauver des vies »</a:t>
            </a:r>
            <a:endParaRPr b="1" i="0" sz="4300" u="none" cap="none" strike="noStrike">
              <a:solidFill>
                <a:srgbClr val="74A2B1"/>
              </a:solidFill>
              <a:latin typeface="Avenir"/>
              <a:ea typeface="Avenir"/>
              <a:cs typeface="Avenir"/>
              <a:sym typeface="Avenir"/>
            </a:endParaRPr>
          </a:p>
        </p:txBody>
      </p:sp>
      <p:sp>
        <p:nvSpPr>
          <p:cNvPr id="402" name="Google Shape;402;p25"/>
          <p:cNvSpPr txBox="1"/>
          <p:nvPr/>
        </p:nvSpPr>
        <p:spPr>
          <a:xfrm>
            <a:off x="1427999" y="3551200"/>
            <a:ext cx="15829200" cy="5229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1C1C1C"/>
                </a:solidFill>
                <a:latin typeface="Avenir"/>
                <a:ea typeface="Avenir"/>
                <a:cs typeface="Avenir"/>
                <a:sym typeface="Avenir"/>
              </a:rPr>
              <a:t> Penses-tu que cette affirmation est vraie maintenant?</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200" u="none" cap="none" strike="noStrike">
              <a:solidFill>
                <a:srgbClr val="1C1C1C"/>
              </a:solidFill>
              <a:latin typeface="Avenir"/>
              <a:ea typeface="Avenir"/>
              <a:cs typeface="Avenir"/>
              <a:sym typeface="Avenir"/>
            </a:endParaRPr>
          </a:p>
          <a:p>
            <a:pPr indent="-431800" lvl="0" marL="1543050" marR="0" rtl="0" algn="l">
              <a:lnSpc>
                <a:spcPct val="115000"/>
              </a:lnSpc>
              <a:spcBef>
                <a:spcPts val="0"/>
              </a:spcBef>
              <a:spcAft>
                <a:spcPts val="0"/>
              </a:spcAft>
              <a:buClr>
                <a:srgbClr val="595959"/>
              </a:buClr>
              <a:buSzPts val="3200"/>
              <a:buFont typeface="Avenir"/>
              <a:buChar char="●"/>
            </a:pPr>
            <a:r>
              <a:rPr b="0" i="0" lang="en-US" sz="3200" u="none" cap="none" strike="noStrike">
                <a:solidFill>
                  <a:srgbClr val="595959"/>
                </a:solidFill>
                <a:latin typeface="Avenir"/>
                <a:ea typeface="Avenir"/>
                <a:cs typeface="Avenir"/>
                <a:sym typeface="Avenir"/>
              </a:rPr>
              <a:t>Absolument</a:t>
            </a:r>
            <a:endParaRPr b="0" i="0" sz="3200" u="none" cap="none" strike="noStrike">
              <a:solidFill>
                <a:srgbClr val="595959"/>
              </a:solidFill>
              <a:latin typeface="Avenir"/>
              <a:ea typeface="Avenir"/>
              <a:cs typeface="Avenir"/>
              <a:sym typeface="Avenir"/>
            </a:endParaRPr>
          </a:p>
          <a:p>
            <a:pPr indent="-431800" lvl="0" marL="1543050" marR="0" rtl="0" algn="l">
              <a:lnSpc>
                <a:spcPct val="115000"/>
              </a:lnSpc>
              <a:spcBef>
                <a:spcPts val="0"/>
              </a:spcBef>
              <a:spcAft>
                <a:spcPts val="0"/>
              </a:spcAft>
              <a:buClr>
                <a:srgbClr val="595959"/>
              </a:buClr>
              <a:buSzPts val="3200"/>
              <a:buFont typeface="Avenir"/>
              <a:buChar char="●"/>
            </a:pPr>
            <a:r>
              <a:rPr b="0" i="0" lang="en-US" sz="3200" u="none" cap="none" strike="noStrike">
                <a:solidFill>
                  <a:srgbClr val="595959"/>
                </a:solidFill>
                <a:latin typeface="Avenir"/>
                <a:ea typeface="Avenir"/>
                <a:cs typeface="Avenir"/>
                <a:sym typeface="Avenir"/>
              </a:rPr>
              <a:t>Assez vrai</a:t>
            </a:r>
            <a:endParaRPr b="0" i="0" sz="3200" u="none" cap="none" strike="noStrike">
              <a:solidFill>
                <a:srgbClr val="595959"/>
              </a:solidFill>
              <a:latin typeface="Avenir"/>
              <a:ea typeface="Avenir"/>
              <a:cs typeface="Avenir"/>
              <a:sym typeface="Avenir"/>
            </a:endParaRPr>
          </a:p>
          <a:p>
            <a:pPr indent="-431800" lvl="0" marL="1543050" marR="0" rtl="0" algn="l">
              <a:lnSpc>
                <a:spcPct val="115000"/>
              </a:lnSpc>
              <a:spcBef>
                <a:spcPts val="0"/>
              </a:spcBef>
              <a:spcAft>
                <a:spcPts val="0"/>
              </a:spcAft>
              <a:buClr>
                <a:srgbClr val="595959"/>
              </a:buClr>
              <a:buSzPts val="3200"/>
              <a:buFont typeface="Avenir"/>
              <a:buChar char="●"/>
            </a:pPr>
            <a:r>
              <a:rPr b="0" i="0" lang="en-US" sz="3200" u="none" cap="none" strike="noStrike">
                <a:solidFill>
                  <a:srgbClr val="595959"/>
                </a:solidFill>
                <a:latin typeface="Avenir"/>
                <a:ea typeface="Avenir"/>
                <a:cs typeface="Avenir"/>
                <a:sym typeface="Avenir"/>
              </a:rPr>
              <a:t>Pas certain(e)</a:t>
            </a:r>
            <a:endParaRPr b="0" i="0" sz="3200" u="none" cap="none" strike="noStrike">
              <a:solidFill>
                <a:srgbClr val="595959"/>
              </a:solidFill>
              <a:latin typeface="Avenir"/>
              <a:ea typeface="Avenir"/>
              <a:cs typeface="Avenir"/>
              <a:sym typeface="Avenir"/>
            </a:endParaRPr>
          </a:p>
          <a:p>
            <a:pPr indent="-431800" lvl="0" marL="1543050" marR="0" rtl="0" algn="l">
              <a:lnSpc>
                <a:spcPct val="115000"/>
              </a:lnSpc>
              <a:spcBef>
                <a:spcPts val="0"/>
              </a:spcBef>
              <a:spcAft>
                <a:spcPts val="0"/>
              </a:spcAft>
              <a:buClr>
                <a:srgbClr val="595959"/>
              </a:buClr>
              <a:buSzPts val="3200"/>
              <a:buFont typeface="Avenir"/>
              <a:buChar char="●"/>
            </a:pPr>
            <a:r>
              <a:rPr b="0" i="0" lang="en-US" sz="3200" u="none" cap="none" strike="noStrike">
                <a:solidFill>
                  <a:srgbClr val="595959"/>
                </a:solidFill>
                <a:latin typeface="Avenir"/>
                <a:ea typeface="Avenir"/>
                <a:cs typeface="Avenir"/>
                <a:sym typeface="Avenir"/>
              </a:rPr>
              <a:t>Je ne pense pas</a:t>
            </a:r>
            <a:endParaRPr b="0" i="0" sz="3200" u="none" cap="none" strike="noStrike">
              <a:solidFill>
                <a:srgbClr val="595959"/>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3500" u="none" cap="none" strike="noStrike">
                <a:solidFill>
                  <a:srgbClr val="1C1C1C"/>
                </a:solidFill>
                <a:latin typeface="Avenir"/>
                <a:ea typeface="Avenir"/>
                <a:cs typeface="Avenir"/>
                <a:sym typeface="Avenir"/>
              </a:rPr>
              <a:t>Quel est le lien entre l’affirmation ci-dessus et les activités que tu viens de réaliser?</a:t>
            </a:r>
            <a:endParaRPr b="0" i="0" sz="3500" u="none" cap="none" strike="noStrike">
              <a:solidFill>
                <a:srgbClr val="1C1C1C"/>
              </a:solidFill>
              <a:latin typeface="Avenir"/>
              <a:ea typeface="Avenir"/>
              <a:cs typeface="Avenir"/>
              <a:sym typeface="Avenir"/>
            </a:endParaRPr>
          </a:p>
        </p:txBody>
      </p:sp>
      <p:pic>
        <p:nvPicPr>
          <p:cNvPr id="403" name="Google Shape;403;p25"/>
          <p:cNvPicPr preferRelativeResize="0"/>
          <p:nvPr/>
        </p:nvPicPr>
        <p:blipFill rotWithShape="1">
          <a:blip r:embed="rId4">
            <a:alphaModFix/>
          </a:blip>
          <a:srcRect b="0" l="0" r="0" t="0"/>
          <a:stretch/>
        </p:blipFill>
        <p:spPr>
          <a:xfrm>
            <a:off x="13517695" y="3809732"/>
            <a:ext cx="3232200" cy="3232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704e183564_0_90"/>
          <p:cNvSpPr/>
          <p:nvPr/>
        </p:nvSpPr>
        <p:spPr>
          <a:xfrm>
            <a:off x="0" y="3810"/>
            <a:ext cx="18288000" cy="10279380"/>
          </a:xfrm>
          <a:custGeom>
            <a:rect b="b" l="l" r="r" t="t"/>
            <a:pathLst>
              <a:path extrusionOk="0" h="10279380" w="18288000">
                <a:moveTo>
                  <a:pt x="0" y="0"/>
                </a:moveTo>
                <a:lnTo>
                  <a:pt x="18288000" y="0"/>
                </a:lnTo>
                <a:lnTo>
                  <a:pt x="18288000" y="10279380"/>
                </a:lnTo>
                <a:lnTo>
                  <a:pt x="0" y="1027938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9" name="Google Shape;409;g2704e183564_0_90"/>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0" name="Google Shape;410;g2704e183564_0_90"/>
          <p:cNvSpPr txBox="1"/>
          <p:nvPr/>
        </p:nvSpPr>
        <p:spPr>
          <a:xfrm>
            <a:off x="1028700" y="838200"/>
            <a:ext cx="9298800" cy="1886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5699" u="none" cap="none" strike="noStrike">
                <a:solidFill>
                  <a:srgbClr val="1C1C1C"/>
                </a:solidFill>
                <a:latin typeface="Avenir"/>
                <a:ea typeface="Avenir"/>
                <a:cs typeface="Avenir"/>
                <a:sym typeface="Avenir"/>
              </a:rPr>
              <a:t>Peux-tu répondre à cette question maintenant?</a:t>
            </a:r>
            <a:endParaRPr b="1" i="0" sz="5699" u="none" cap="none" strike="noStrike">
              <a:solidFill>
                <a:srgbClr val="1C1C1C"/>
              </a:solidFill>
              <a:latin typeface="Avenir"/>
              <a:ea typeface="Avenir"/>
              <a:cs typeface="Avenir"/>
              <a:sym typeface="Avenir"/>
            </a:endParaRPr>
          </a:p>
        </p:txBody>
      </p:sp>
      <p:sp>
        <p:nvSpPr>
          <p:cNvPr id="411" name="Google Shape;411;g2704e183564_0_90"/>
          <p:cNvSpPr txBox="1"/>
          <p:nvPr/>
        </p:nvSpPr>
        <p:spPr>
          <a:xfrm>
            <a:off x="2623150" y="4106225"/>
            <a:ext cx="6331500" cy="3986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3500"/>
              <a:buFont typeface="Arial"/>
              <a:buNone/>
            </a:pPr>
            <a:r>
              <a:rPr b="0" i="0" lang="en-US" sz="3500" u="none" cap="none" strike="noStrike">
                <a:solidFill>
                  <a:srgbClr val="1C1C1C"/>
                </a:solidFill>
                <a:latin typeface="Avenir"/>
                <a:ea typeface="Avenir"/>
                <a:cs typeface="Avenir"/>
                <a:sym typeface="Avenir"/>
              </a:rPr>
              <a:t>Comment pouvons-nous réagir en toute sécurité lorsque nous sommes témoins de situations violentes ou que nous y prenons part?</a:t>
            </a:r>
            <a:endParaRPr b="0" i="0" sz="1400" u="none" cap="none" strike="noStrike">
              <a:solidFill>
                <a:srgbClr val="000000"/>
              </a:solidFill>
              <a:latin typeface="Arial"/>
              <a:ea typeface="Arial"/>
              <a:cs typeface="Arial"/>
              <a:sym typeface="Arial"/>
            </a:endParaRPr>
          </a:p>
        </p:txBody>
      </p:sp>
      <p:pic>
        <p:nvPicPr>
          <p:cNvPr id="412" name="Google Shape;412;g2704e183564_0_90"/>
          <p:cNvPicPr preferRelativeResize="0"/>
          <p:nvPr/>
        </p:nvPicPr>
        <p:blipFill rotWithShape="1">
          <a:blip r:embed="rId5">
            <a:alphaModFix/>
          </a:blip>
          <a:srcRect b="0" l="0" r="0" t="0"/>
          <a:stretch/>
        </p:blipFill>
        <p:spPr>
          <a:xfrm>
            <a:off x="11506275" y="1295402"/>
            <a:ext cx="5641925" cy="5641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grpSp>
        <p:nvGrpSpPr>
          <p:cNvPr id="417" name="Google Shape;417;g2704e183564_0_99"/>
          <p:cNvGrpSpPr/>
          <p:nvPr/>
        </p:nvGrpSpPr>
        <p:grpSpPr>
          <a:xfrm>
            <a:off x="-201700" y="1566850"/>
            <a:ext cx="18669357" cy="8922275"/>
            <a:chOff x="0" y="-38100"/>
            <a:chExt cx="4917000" cy="2082600"/>
          </a:xfrm>
        </p:grpSpPr>
        <p:sp>
          <p:nvSpPr>
            <p:cNvPr id="418" name="Google Shape;418;g2704e183564_0_99"/>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9" name="Google Shape;419;g2704e183564_0_99"/>
            <p:cNvSpPr txBox="1"/>
            <p:nvPr/>
          </p:nvSpPr>
          <p:spPr>
            <a:xfrm>
              <a:off x="0" y="-38100"/>
              <a:ext cx="4917000" cy="2082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0" name="Google Shape;420;g2704e183564_0_99"/>
          <p:cNvGrpSpPr/>
          <p:nvPr/>
        </p:nvGrpSpPr>
        <p:grpSpPr>
          <a:xfrm>
            <a:off x="-201700" y="-279125"/>
            <a:ext cx="18669357" cy="2783565"/>
            <a:chOff x="0" y="-38100"/>
            <a:chExt cx="4917000" cy="862800"/>
          </a:xfrm>
        </p:grpSpPr>
        <p:sp>
          <p:nvSpPr>
            <p:cNvPr id="421" name="Google Shape;421;g2704e183564_0_99"/>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2" name="Google Shape;422;g2704e183564_0_99"/>
            <p:cNvSpPr txBox="1"/>
            <p:nvPr/>
          </p:nvSpPr>
          <p:spPr>
            <a:xfrm>
              <a:off x="0" y="-38100"/>
              <a:ext cx="4917000" cy="86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3" name="Google Shape;423;g2704e183564_0_99"/>
          <p:cNvSpPr txBox="1"/>
          <p:nvPr/>
        </p:nvSpPr>
        <p:spPr>
          <a:xfrm>
            <a:off x="2472746" y="704950"/>
            <a:ext cx="13342500" cy="86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Avertissement et soutien</a:t>
            </a:r>
            <a:endParaRPr b="1" i="0" sz="5599" u="none" cap="none" strike="noStrike">
              <a:solidFill>
                <a:srgbClr val="1C1C1C"/>
              </a:solidFill>
              <a:latin typeface="Avenir"/>
              <a:ea typeface="Avenir"/>
              <a:cs typeface="Avenir"/>
              <a:sym typeface="Avenir"/>
            </a:endParaRPr>
          </a:p>
        </p:txBody>
      </p:sp>
      <p:sp>
        <p:nvSpPr>
          <p:cNvPr id="424" name="Google Shape;424;g2704e183564_0_99"/>
          <p:cNvSpPr txBox="1"/>
          <p:nvPr/>
        </p:nvSpPr>
        <p:spPr>
          <a:xfrm>
            <a:off x="1054925" y="3548700"/>
            <a:ext cx="16379400" cy="5530500"/>
          </a:xfrm>
          <a:prstGeom prst="rect">
            <a:avLst/>
          </a:prstGeom>
          <a:noFill/>
          <a:ln>
            <a:noFill/>
          </a:ln>
        </p:spPr>
        <p:txBody>
          <a:bodyPr anchorCtr="0" anchor="t" bIns="0" lIns="0" spcFirstLastPara="1" rIns="0" wrap="square" tIns="0">
            <a:spAutoFit/>
          </a:bodyPr>
          <a:lstStyle/>
          <a:p>
            <a:pPr indent="-450850" lvl="0" marL="4572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Ligne ressource provinciale victime agression sexuelle - 1 888 933-9007</a:t>
            </a:r>
            <a:endParaRPr b="0" i="0" sz="3500" u="none" cap="none" strike="noStrike">
              <a:solidFill>
                <a:srgbClr val="1C1C1C"/>
              </a:solidFill>
              <a:latin typeface="Avenir"/>
              <a:ea typeface="Avenir"/>
              <a:cs typeface="Avenir"/>
              <a:sym typeface="Avenir"/>
            </a:endParaRPr>
          </a:p>
          <a:p>
            <a:pPr indent="-450850" lvl="0" marL="4572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CALACS - 819 563 9999</a:t>
            </a:r>
            <a:endParaRPr b="0" i="0" sz="3500" u="none" cap="none" strike="noStrike">
              <a:solidFill>
                <a:srgbClr val="1C1C1C"/>
              </a:solidFill>
              <a:latin typeface="Avenir"/>
              <a:ea typeface="Avenir"/>
              <a:cs typeface="Avenir"/>
              <a:sym typeface="Avenir"/>
            </a:endParaRPr>
          </a:p>
          <a:p>
            <a:pPr indent="-450850" lvl="0" marL="4572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Tel-Jeunes - 1 800 263-2266 </a:t>
            </a:r>
            <a:endParaRPr b="0" i="0" sz="3500" u="none" cap="none" strike="noStrike">
              <a:solidFill>
                <a:srgbClr val="1C1C1C"/>
              </a:solidFill>
              <a:latin typeface="Avenir"/>
              <a:ea typeface="Avenir"/>
              <a:cs typeface="Avenir"/>
              <a:sym typeface="Avenir"/>
            </a:endParaRPr>
          </a:p>
          <a:p>
            <a:pPr indent="-450850" lvl="0" marL="4572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AidezmoiSVP.ca    </a:t>
            </a:r>
            <a:endParaRPr b="0" i="0" sz="3500" u="none" cap="none" strike="noStrike">
              <a:solidFill>
                <a:srgbClr val="1C1C1C"/>
              </a:solidFill>
              <a:latin typeface="Avenir"/>
              <a:ea typeface="Avenir"/>
              <a:cs typeface="Avenir"/>
              <a:sym typeface="Avenir"/>
            </a:endParaRPr>
          </a:p>
          <a:p>
            <a:pPr indent="-450850" lvl="0" marL="4572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Cyberaide.ca</a:t>
            </a:r>
            <a:endParaRPr b="0" i="0" sz="3500" u="none" cap="none" strike="noStrike">
              <a:solidFill>
                <a:srgbClr val="1C1C1C"/>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0" i="0" lang="en-US" sz="3700" u="none" cap="none" strike="noStrike">
                <a:solidFill>
                  <a:schemeClr val="dk1"/>
                </a:solidFill>
                <a:latin typeface="Avenir"/>
                <a:ea typeface="Avenir"/>
                <a:cs typeface="Avenir"/>
                <a:sym typeface="Avenir"/>
              </a:rPr>
              <a:t>Adulte de confiance : </a:t>
            </a:r>
            <a:endParaRPr b="0" i="0" sz="3700" u="none" cap="none" strike="noStrike">
              <a:solidFill>
                <a:schemeClr val="dk1"/>
              </a:solidFill>
              <a:latin typeface="Avenir"/>
              <a:ea typeface="Avenir"/>
              <a:cs typeface="Avenir"/>
              <a:sym typeface="Avenir"/>
            </a:endParaRPr>
          </a:p>
          <a:p>
            <a:pPr indent="-450850" lvl="0" marL="13716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À L’école : un membre du personnel, un psychologue, l’infrimière scolaire </a:t>
            </a:r>
            <a:endParaRPr b="0" i="0" sz="3500" u="none" cap="none" strike="noStrike">
              <a:solidFill>
                <a:srgbClr val="1C1C1C"/>
              </a:solidFill>
              <a:latin typeface="Avenir"/>
              <a:ea typeface="Avenir"/>
              <a:cs typeface="Avenir"/>
              <a:sym typeface="Avenir"/>
            </a:endParaRPr>
          </a:p>
          <a:p>
            <a:pPr indent="-450850" lvl="0" marL="13716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À l’extérieur de l’école : un parent, grand-parent, un.e ami.e </a:t>
            </a:r>
            <a:endParaRPr b="0" i="0" sz="3500" u="none" cap="none" strike="noStrike">
              <a:solidFill>
                <a:srgbClr val="1C1C1C"/>
              </a:solidFill>
              <a:latin typeface="Avenir"/>
              <a:ea typeface="Avenir"/>
              <a:cs typeface="Avenir"/>
              <a:sym typeface="Aveni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grpSp>
        <p:nvGrpSpPr>
          <p:cNvPr id="429" name="Google Shape;429;g2704e183564_0_111"/>
          <p:cNvGrpSpPr/>
          <p:nvPr/>
        </p:nvGrpSpPr>
        <p:grpSpPr>
          <a:xfrm>
            <a:off x="0" y="-144650"/>
            <a:ext cx="4461315" cy="10431728"/>
            <a:chOff x="0" y="-38100"/>
            <a:chExt cx="1522893" cy="2747433"/>
          </a:xfrm>
        </p:grpSpPr>
        <p:sp>
          <p:nvSpPr>
            <p:cNvPr id="430" name="Google Shape;430;g2704e183564_0_111"/>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1" name="Google Shape;431;g2704e183564_0_111"/>
            <p:cNvSpPr txBox="1"/>
            <p:nvPr/>
          </p:nvSpPr>
          <p:spPr>
            <a:xfrm>
              <a:off x="0" y="-38100"/>
              <a:ext cx="15228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2" name="Google Shape;432;g2704e183564_0_111"/>
          <p:cNvGrpSpPr/>
          <p:nvPr/>
        </p:nvGrpSpPr>
        <p:grpSpPr>
          <a:xfrm>
            <a:off x="4147200" y="-144650"/>
            <a:ext cx="14320190" cy="10431728"/>
            <a:chOff x="0" y="-38100"/>
            <a:chExt cx="3340921" cy="2747433"/>
          </a:xfrm>
        </p:grpSpPr>
        <p:sp>
          <p:nvSpPr>
            <p:cNvPr id="433" name="Google Shape;433;g2704e183564_0_111"/>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4" name="Google Shape;434;g2704e183564_0_111"/>
            <p:cNvSpPr txBox="1"/>
            <p:nvPr/>
          </p:nvSpPr>
          <p:spPr>
            <a:xfrm>
              <a:off x="0" y="-38100"/>
              <a:ext cx="33408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5" name="Google Shape;435;g2704e183564_0_111"/>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6" name="Google Shape;436;g2704e183564_0_111"/>
          <p:cNvSpPr txBox="1"/>
          <p:nvPr/>
        </p:nvSpPr>
        <p:spPr>
          <a:xfrm>
            <a:off x="697052" y="838200"/>
            <a:ext cx="4753500" cy="8463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5499"/>
              <a:buFont typeface="Arial"/>
              <a:buNone/>
            </a:pPr>
            <a:r>
              <a:rPr b="1" i="0" lang="en-US" sz="5499" u="none" cap="none" strike="noStrike">
                <a:solidFill>
                  <a:srgbClr val="1C1C1C"/>
                </a:solidFill>
                <a:latin typeface="Avenir"/>
                <a:ea typeface="Avenir"/>
                <a:cs typeface="Avenir"/>
                <a:sym typeface="Avenir"/>
              </a:rPr>
              <a:t>Soutien:</a:t>
            </a:r>
            <a:endParaRPr b="0" i="0" sz="1900" u="none" cap="none" strike="noStrike">
              <a:solidFill>
                <a:srgbClr val="000000"/>
              </a:solidFill>
              <a:latin typeface="Arial"/>
              <a:ea typeface="Arial"/>
              <a:cs typeface="Arial"/>
              <a:sym typeface="Arial"/>
            </a:endParaRPr>
          </a:p>
        </p:txBody>
      </p:sp>
      <p:sp>
        <p:nvSpPr>
          <p:cNvPr id="437" name="Google Shape;437;g2704e183564_0_111"/>
          <p:cNvSpPr txBox="1"/>
          <p:nvPr/>
        </p:nvSpPr>
        <p:spPr>
          <a:xfrm>
            <a:off x="5450555" y="1288513"/>
            <a:ext cx="11576700" cy="75654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Clr>
                <a:srgbClr val="387966"/>
              </a:buClr>
              <a:buSzPts val="2400"/>
              <a:buFont typeface="Oswald"/>
              <a:buNone/>
            </a:pPr>
            <a:r>
              <a:rPr b="0" i="0" lang="en-US" sz="3500" u="none" cap="none" strike="noStrike">
                <a:solidFill>
                  <a:srgbClr val="387966"/>
                </a:solidFill>
                <a:latin typeface="Avenir"/>
                <a:ea typeface="Avenir"/>
                <a:cs typeface="Avenir"/>
                <a:sym typeface="Avenir"/>
              </a:rPr>
              <a:t>Ressources en milieu scolaire :</a:t>
            </a:r>
            <a:endParaRPr b="0" i="0" sz="2700" u="none" cap="none" strike="noStrike">
              <a:solidFill>
                <a:schemeClr val="dk1"/>
              </a:solidFill>
              <a:latin typeface="Avenir"/>
              <a:ea typeface="Avenir"/>
              <a:cs typeface="Avenir"/>
              <a:sym typeface="Avenir"/>
            </a:endParaRPr>
          </a:p>
          <a:p>
            <a:pPr indent="457200" lvl="1" marL="0" marR="0" rtl="0" algn="l">
              <a:lnSpc>
                <a:spcPct val="100000"/>
              </a:lnSpc>
              <a:spcBef>
                <a:spcPts val="0"/>
              </a:spcBef>
              <a:spcAft>
                <a:spcPts val="0"/>
              </a:spcAft>
              <a:buClr>
                <a:srgbClr val="434343"/>
              </a:buClr>
              <a:buSzPts val="1400"/>
              <a:buFont typeface="Oswald"/>
              <a:buNone/>
            </a:pPr>
            <a:r>
              <a:t/>
            </a:r>
            <a:endParaRPr b="0" i="0" sz="2700" u="none" cap="none" strike="noStrike">
              <a:solidFill>
                <a:schemeClr val="dk1"/>
              </a:solidFill>
              <a:latin typeface="Avenir"/>
              <a:ea typeface="Avenir"/>
              <a:cs typeface="Avenir"/>
              <a:sym typeface="Avenir"/>
            </a:endParaRPr>
          </a:p>
          <a:p>
            <a:pPr indent="457200" lvl="1" marL="0" marR="0" rtl="0" algn="l">
              <a:lnSpc>
                <a:spcPct val="100000"/>
              </a:lnSpc>
              <a:spcBef>
                <a:spcPts val="0"/>
              </a:spcBef>
              <a:spcAft>
                <a:spcPts val="0"/>
              </a:spcAft>
              <a:buClr>
                <a:srgbClr val="387966"/>
              </a:buClr>
              <a:buSzPts val="1400"/>
              <a:buFont typeface="Oswald"/>
              <a:buNone/>
            </a:pPr>
            <a:r>
              <a:t/>
            </a:r>
            <a:endParaRPr b="0" i="0" sz="2700" u="none" cap="none" strike="noStrike">
              <a:solidFill>
                <a:schemeClr val="dk1"/>
              </a:solidFill>
              <a:latin typeface="Avenir"/>
              <a:ea typeface="Avenir"/>
              <a:cs typeface="Avenir"/>
              <a:sym typeface="Avenir"/>
            </a:endParaRPr>
          </a:p>
          <a:p>
            <a:pPr indent="457200" lvl="1" marL="0" marR="0" rtl="0" algn="l">
              <a:lnSpc>
                <a:spcPct val="100000"/>
              </a:lnSpc>
              <a:spcBef>
                <a:spcPts val="0"/>
              </a:spcBef>
              <a:spcAft>
                <a:spcPts val="0"/>
              </a:spcAft>
              <a:buClr>
                <a:srgbClr val="387966"/>
              </a:buClr>
              <a:buSzPts val="1400"/>
              <a:buFont typeface="Oswald"/>
              <a:buNone/>
            </a:pPr>
            <a:r>
              <a:t/>
            </a:r>
            <a:endParaRPr b="0" i="0" sz="2700" u="none" cap="none" strike="noStrike">
              <a:solidFill>
                <a:schemeClr val="dk1"/>
              </a:solidFill>
              <a:latin typeface="Avenir"/>
              <a:ea typeface="Avenir"/>
              <a:cs typeface="Avenir"/>
              <a:sym typeface="Avenir"/>
            </a:endParaRPr>
          </a:p>
          <a:p>
            <a:pPr indent="-450850" lvl="0" marL="457200" marR="0" rtl="0" algn="l">
              <a:lnSpc>
                <a:spcPct val="100000"/>
              </a:lnSpc>
              <a:spcBef>
                <a:spcPts val="0"/>
              </a:spcBef>
              <a:spcAft>
                <a:spcPts val="0"/>
              </a:spcAft>
              <a:buClr>
                <a:srgbClr val="387966"/>
              </a:buClr>
              <a:buSzPts val="3500"/>
              <a:buFont typeface="Avenir"/>
              <a:buChar char="●"/>
            </a:pPr>
            <a:r>
              <a:rPr b="0" i="0" lang="en-US" sz="3500" u="none" cap="none" strike="noStrike">
                <a:solidFill>
                  <a:srgbClr val="387966"/>
                </a:solidFill>
                <a:latin typeface="Avenir"/>
                <a:ea typeface="Avenir"/>
                <a:cs typeface="Avenir"/>
                <a:sym typeface="Avenir"/>
              </a:rPr>
              <a:t>Ressources à l’échelle du Canada :</a:t>
            </a:r>
            <a:endParaRPr b="0" i="0" sz="2700" u="none" cap="none" strike="noStrike">
              <a:solidFill>
                <a:schemeClr val="dk1"/>
              </a:solidFill>
              <a:latin typeface="Avenir"/>
              <a:ea typeface="Avenir"/>
              <a:cs typeface="Avenir"/>
              <a:sym typeface="Avenir"/>
            </a:endParaRPr>
          </a:p>
          <a:p>
            <a:pPr indent="-450850" lvl="0" marL="457200" marR="0" rtl="0" algn="l">
              <a:lnSpc>
                <a:spcPct val="100000"/>
              </a:lnSpc>
              <a:spcBef>
                <a:spcPts val="0"/>
              </a:spcBef>
              <a:spcAft>
                <a:spcPts val="0"/>
              </a:spcAft>
              <a:buClr>
                <a:srgbClr val="434343"/>
              </a:buClr>
              <a:buSzPts val="3500"/>
              <a:buFont typeface="Avenir"/>
              <a:buChar char="●"/>
            </a:pPr>
            <a:r>
              <a:rPr b="1" i="0" lang="en-US" sz="3500" u="none" cap="none" strike="noStrike">
                <a:solidFill>
                  <a:srgbClr val="434343"/>
                </a:solidFill>
                <a:latin typeface="Avenir"/>
                <a:ea typeface="Avenir"/>
                <a:cs typeface="Avenir"/>
                <a:sym typeface="Avenir"/>
              </a:rPr>
              <a:t>Ligne d’urgence canadienne contre la traite des personnes </a:t>
            </a:r>
            <a:endParaRPr b="1" i="0" sz="2700" u="none" cap="none" strike="noStrike">
              <a:solidFill>
                <a:schemeClr val="dk1"/>
              </a:solidFill>
              <a:latin typeface="Avenir"/>
              <a:ea typeface="Avenir"/>
              <a:cs typeface="Avenir"/>
              <a:sym typeface="Avenir"/>
            </a:endParaRPr>
          </a:p>
          <a:p>
            <a:pPr indent="0" lvl="0" marL="457200" marR="0" rtl="0" algn="l">
              <a:lnSpc>
                <a:spcPct val="100000"/>
              </a:lnSpc>
              <a:spcBef>
                <a:spcPts val="0"/>
              </a:spcBef>
              <a:spcAft>
                <a:spcPts val="0"/>
              </a:spcAft>
              <a:buClr>
                <a:srgbClr val="000000"/>
              </a:buClr>
              <a:buSzPts val="3500"/>
              <a:buFont typeface="Arial"/>
              <a:buNone/>
            </a:pPr>
            <a:r>
              <a:rPr b="0" i="0" lang="en-US" sz="3500" u="sng" cap="none" strike="noStrike">
                <a:solidFill>
                  <a:schemeClr val="hlink"/>
                </a:solidFill>
                <a:latin typeface="Avenir"/>
                <a:ea typeface="Avenir"/>
                <a:cs typeface="Avenir"/>
                <a:sym typeface="Avenir"/>
                <a:hlinkClick r:id="rId4"/>
              </a:rPr>
              <a:t>canadianhumantraffickinghotline.ca/fr/</a:t>
            </a:r>
            <a:endParaRPr b="0" i="0" sz="2700" u="none" cap="none" strike="noStrike">
              <a:solidFill>
                <a:schemeClr val="hlink"/>
              </a:solidFill>
              <a:latin typeface="Avenir"/>
              <a:ea typeface="Avenir"/>
              <a:cs typeface="Avenir"/>
              <a:sym typeface="Avenir"/>
            </a:endParaRPr>
          </a:p>
          <a:p>
            <a:pPr indent="0" lvl="0" marL="457200" marR="0" rtl="0" algn="l">
              <a:lnSpc>
                <a:spcPct val="100000"/>
              </a:lnSpc>
              <a:spcBef>
                <a:spcPts val="0"/>
              </a:spcBef>
              <a:spcAft>
                <a:spcPts val="0"/>
              </a:spcAft>
              <a:buClr>
                <a:srgbClr val="000000"/>
              </a:buClr>
              <a:buSzPts val="3500"/>
              <a:buFont typeface="Arial"/>
              <a:buNone/>
            </a:pPr>
            <a:r>
              <a:rPr b="0" i="0" lang="en-US" sz="3500" u="none" cap="none" strike="noStrike">
                <a:solidFill>
                  <a:srgbClr val="434343"/>
                </a:solidFill>
                <a:latin typeface="Avenir"/>
                <a:ea typeface="Avenir"/>
                <a:cs typeface="Avenir"/>
                <a:sym typeface="Avenir"/>
              </a:rPr>
              <a:t>ENG/FR</a:t>
            </a:r>
            <a:r>
              <a:rPr b="0" i="0" lang="en-US" sz="3500" u="none" cap="none" strike="noStrike">
                <a:solidFill>
                  <a:schemeClr val="dk1"/>
                </a:solidFill>
                <a:latin typeface="Avenir"/>
                <a:ea typeface="Avenir"/>
                <a:cs typeface="Avenir"/>
                <a:sym typeface="Avenir"/>
              </a:rPr>
              <a:t> - </a:t>
            </a:r>
            <a:r>
              <a:rPr b="0" i="0" lang="en-US" sz="3500" u="none" cap="none" strike="noStrike">
                <a:solidFill>
                  <a:srgbClr val="434343"/>
                </a:solidFill>
                <a:latin typeface="Avenir"/>
                <a:ea typeface="Avenir"/>
                <a:cs typeface="Avenir"/>
                <a:sym typeface="Avenir"/>
              </a:rPr>
              <a:t>Clavardage en ligne disponible </a:t>
            </a:r>
            <a:endParaRPr b="0" i="0" sz="3500" u="none" cap="none" strike="noStrike">
              <a:solidFill>
                <a:srgbClr val="434343"/>
              </a:solidFill>
              <a:latin typeface="Avenir"/>
              <a:ea typeface="Avenir"/>
              <a:cs typeface="Avenir"/>
              <a:sym typeface="Avenir"/>
            </a:endParaRPr>
          </a:p>
          <a:p>
            <a:pPr indent="457200" lvl="1" marL="0" marR="0" rtl="0" algn="l">
              <a:lnSpc>
                <a:spcPct val="100000"/>
              </a:lnSpc>
              <a:spcBef>
                <a:spcPts val="0"/>
              </a:spcBef>
              <a:spcAft>
                <a:spcPts val="0"/>
              </a:spcAft>
              <a:buClr>
                <a:srgbClr val="434343"/>
              </a:buClr>
              <a:buSzPts val="2400"/>
              <a:buFont typeface="Oswald"/>
              <a:buNone/>
            </a:pPr>
            <a:r>
              <a:t/>
            </a:r>
            <a:endParaRPr b="0" i="0" sz="2550" u="none" cap="none" strike="noStrike">
              <a:solidFill>
                <a:srgbClr val="434343"/>
              </a:solidFill>
              <a:latin typeface="Avenir"/>
              <a:ea typeface="Avenir"/>
              <a:cs typeface="Avenir"/>
              <a:sym typeface="Avenir"/>
            </a:endParaRPr>
          </a:p>
          <a:p>
            <a:pPr indent="-450850" lvl="0" marL="457200" marR="0" rtl="0" algn="l">
              <a:lnSpc>
                <a:spcPct val="100000"/>
              </a:lnSpc>
              <a:spcBef>
                <a:spcPts val="0"/>
              </a:spcBef>
              <a:spcAft>
                <a:spcPts val="0"/>
              </a:spcAft>
              <a:buClr>
                <a:srgbClr val="434343"/>
              </a:buClr>
              <a:buSzPts val="3500"/>
              <a:buFont typeface="Avenir"/>
              <a:buChar char="●"/>
            </a:pPr>
            <a:r>
              <a:rPr b="1" i="0" lang="en-US" sz="3500" u="none" cap="none" strike="noStrike">
                <a:solidFill>
                  <a:srgbClr val="434343"/>
                </a:solidFill>
                <a:latin typeface="Avenir"/>
                <a:ea typeface="Avenir"/>
                <a:cs typeface="Avenir"/>
                <a:sym typeface="Avenir"/>
              </a:rPr>
              <a:t>Ligne d’écoute d’espoir pour le mieux-être</a:t>
            </a:r>
            <a:endParaRPr b="1" i="0" sz="3500" u="none" cap="none" strike="noStrike">
              <a:solidFill>
                <a:srgbClr val="434343"/>
              </a:solidFill>
              <a:latin typeface="Avenir"/>
              <a:ea typeface="Avenir"/>
              <a:cs typeface="Avenir"/>
              <a:sym typeface="Avenir"/>
            </a:endParaRPr>
          </a:p>
          <a:p>
            <a:pPr indent="0" lvl="0" marL="457200" marR="0" rtl="0" algn="l">
              <a:lnSpc>
                <a:spcPct val="100000"/>
              </a:lnSpc>
              <a:spcBef>
                <a:spcPts val="0"/>
              </a:spcBef>
              <a:spcAft>
                <a:spcPts val="0"/>
              </a:spcAft>
              <a:buClr>
                <a:srgbClr val="000000"/>
              </a:buClr>
              <a:buSzPts val="3500"/>
              <a:buFont typeface="Arial"/>
              <a:buNone/>
            </a:pPr>
            <a:r>
              <a:rPr b="0" i="0" lang="en-US" sz="3500" u="sng" cap="none" strike="noStrike">
                <a:solidFill>
                  <a:schemeClr val="hlink"/>
                </a:solidFill>
                <a:latin typeface="Avenir"/>
                <a:ea typeface="Avenir"/>
                <a:cs typeface="Avenir"/>
                <a:sym typeface="Avenir"/>
                <a:hlinkClick r:id="rId5"/>
              </a:rPr>
              <a:t>espoirpourlemieuxetre.ca</a:t>
            </a:r>
            <a:r>
              <a:rPr b="0" i="0" lang="en-US" sz="3500" u="sng" cap="none" strike="noStrike">
                <a:solidFill>
                  <a:schemeClr val="hlink"/>
                </a:solidFill>
                <a:latin typeface="Avenir"/>
                <a:ea typeface="Avenir"/>
                <a:cs typeface="Avenir"/>
                <a:sym typeface="Avenir"/>
              </a:rPr>
              <a:t> </a:t>
            </a:r>
            <a:endParaRPr b="0" i="0" sz="3500" u="sng" cap="none" strike="noStrike">
              <a:solidFill>
                <a:schemeClr val="hlink"/>
              </a:solidFill>
              <a:latin typeface="Avenir"/>
              <a:ea typeface="Avenir"/>
              <a:cs typeface="Avenir"/>
              <a:sym typeface="Avenir"/>
            </a:endParaRPr>
          </a:p>
          <a:p>
            <a:pPr indent="0" lvl="0" marL="457200" marR="0" rtl="0" algn="l">
              <a:lnSpc>
                <a:spcPct val="100000"/>
              </a:lnSpc>
              <a:spcBef>
                <a:spcPts val="0"/>
              </a:spcBef>
              <a:spcAft>
                <a:spcPts val="0"/>
              </a:spcAft>
              <a:buClr>
                <a:srgbClr val="000000"/>
              </a:buClr>
              <a:buSzPts val="3500"/>
              <a:buFont typeface="Arial"/>
              <a:buNone/>
            </a:pPr>
            <a:r>
              <a:rPr b="0" i="0" lang="en-US" sz="3500" u="none" cap="none" strike="noStrike">
                <a:solidFill>
                  <a:srgbClr val="434343"/>
                </a:solidFill>
                <a:latin typeface="Avenir"/>
                <a:ea typeface="Avenir"/>
                <a:cs typeface="Avenir"/>
                <a:sym typeface="Avenir"/>
              </a:rPr>
              <a:t>Apporte une aide immédiate à tous les peuples autochtones du Canada. ENG/FR</a:t>
            </a:r>
            <a:r>
              <a:rPr b="0" i="0" lang="en-US" sz="3500" u="none" cap="none" strike="noStrike">
                <a:solidFill>
                  <a:schemeClr val="dk1"/>
                </a:solidFill>
                <a:latin typeface="Avenir"/>
                <a:ea typeface="Avenir"/>
                <a:cs typeface="Avenir"/>
                <a:sym typeface="Avenir"/>
              </a:rPr>
              <a:t> - </a:t>
            </a:r>
            <a:r>
              <a:rPr b="0" i="0" lang="en-US" sz="3500" u="none" cap="none" strike="noStrike">
                <a:solidFill>
                  <a:srgbClr val="434343"/>
                </a:solidFill>
                <a:latin typeface="Avenir"/>
                <a:ea typeface="Avenir"/>
                <a:cs typeface="Avenir"/>
                <a:sym typeface="Avenir"/>
              </a:rPr>
              <a:t>Clavardage en ligne disponible </a:t>
            </a:r>
            <a:endParaRPr b="0" i="0" sz="5000" u="none" cap="none" strike="noStrike">
              <a:solidFill>
                <a:srgbClr val="1C1C1C"/>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E8B"/>
        </a:solidFill>
      </p:bgPr>
    </p:bg>
    <p:spTree>
      <p:nvGrpSpPr>
        <p:cNvPr id="104" name="Shape 104"/>
        <p:cNvGrpSpPr/>
        <p:nvPr/>
      </p:nvGrpSpPr>
      <p:grpSpPr>
        <a:xfrm>
          <a:off x="0" y="0"/>
          <a:ext cx="0" cy="0"/>
          <a:chOff x="0" y="0"/>
          <a:chExt cx="0" cy="0"/>
        </a:xfrm>
      </p:grpSpPr>
      <p:sp>
        <p:nvSpPr>
          <p:cNvPr id="105" name="Google Shape;105;g2704e183564_0_3"/>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g2704e183564_0_3"/>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 name="Google Shape;107;g2704e183564_0_3"/>
          <p:cNvSpPr txBox="1"/>
          <p:nvPr/>
        </p:nvSpPr>
        <p:spPr>
          <a:xfrm>
            <a:off x="4494610" y="1261866"/>
            <a:ext cx="9298800" cy="165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Activité 1 :  </a:t>
            </a:r>
            <a:endParaRPr b="1" i="0" sz="4999" u="none" cap="none" strike="noStrike">
              <a:solidFill>
                <a:srgbClr val="1C1C1C"/>
              </a:solidFill>
              <a:latin typeface="Avenir"/>
              <a:ea typeface="Avenir"/>
              <a:cs typeface="Avenir"/>
              <a:sym typeface="Avenir"/>
            </a:endParaRPr>
          </a:p>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Réfléchissons un peu…</a:t>
            </a:r>
            <a:endParaRPr b="1" i="0" sz="4999" u="none" cap="none" strike="noStrike">
              <a:solidFill>
                <a:srgbClr val="1C1C1C"/>
              </a:solidFill>
              <a:latin typeface="Avenir"/>
              <a:ea typeface="Avenir"/>
              <a:cs typeface="Avenir"/>
              <a:sym typeface="Avenir"/>
            </a:endParaRPr>
          </a:p>
        </p:txBody>
      </p:sp>
      <p:pic>
        <p:nvPicPr>
          <p:cNvPr descr="Penser emoji GIFs. 60 images animées gratuites" id="108" name="Google Shape;108;g2704e183564_0_3"/>
          <p:cNvPicPr preferRelativeResize="0"/>
          <p:nvPr/>
        </p:nvPicPr>
        <p:blipFill rotWithShape="1">
          <a:blip r:embed="rId5">
            <a:alphaModFix/>
          </a:blip>
          <a:srcRect b="0" l="0" r="0" t="0"/>
          <a:stretch/>
        </p:blipFill>
        <p:spPr>
          <a:xfrm>
            <a:off x="5071817" y="3504108"/>
            <a:ext cx="8144350" cy="54295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E8B"/>
        </a:solidFill>
      </p:bgPr>
    </p:bg>
    <p:spTree>
      <p:nvGrpSpPr>
        <p:cNvPr id="441" name="Shape 441"/>
        <p:cNvGrpSpPr/>
        <p:nvPr/>
      </p:nvGrpSpPr>
      <p:grpSpPr>
        <a:xfrm>
          <a:off x="0" y="0"/>
          <a:ext cx="0" cy="0"/>
          <a:chOff x="0" y="0"/>
          <a:chExt cx="0" cy="0"/>
        </a:xfrm>
      </p:grpSpPr>
      <p:sp>
        <p:nvSpPr>
          <p:cNvPr id="442" name="Google Shape;442;g2704e183564_0_231"/>
          <p:cNvSpPr/>
          <p:nvPr/>
        </p:nvSpPr>
        <p:spPr>
          <a:xfrm>
            <a:off x="15797038" y="38765"/>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43" name="Google Shape;443;g2704e183564_0_231"/>
          <p:cNvGrpSpPr/>
          <p:nvPr/>
        </p:nvGrpSpPr>
        <p:grpSpPr>
          <a:xfrm>
            <a:off x="3956197" y="5001841"/>
            <a:ext cx="10375507" cy="4329137"/>
            <a:chOff x="2811716" y="5143500"/>
            <a:chExt cx="10375507" cy="4329137"/>
          </a:xfrm>
        </p:grpSpPr>
        <p:pic>
          <p:nvPicPr>
            <p:cNvPr id="444" name="Google Shape;444;g2704e183564_0_231"/>
            <p:cNvPicPr preferRelativeResize="0"/>
            <p:nvPr/>
          </p:nvPicPr>
          <p:blipFill rotWithShape="1">
            <a:blip r:embed="rId4">
              <a:alphaModFix/>
            </a:blip>
            <a:srcRect b="0" l="0" r="0" t="0"/>
            <a:stretch/>
          </p:blipFill>
          <p:spPr>
            <a:xfrm>
              <a:off x="2944623" y="5143500"/>
              <a:ext cx="685800" cy="685800"/>
            </a:xfrm>
            <a:prstGeom prst="rect">
              <a:avLst/>
            </a:prstGeom>
            <a:noFill/>
            <a:ln>
              <a:noFill/>
            </a:ln>
          </p:spPr>
        </p:pic>
        <p:pic>
          <p:nvPicPr>
            <p:cNvPr id="445" name="Google Shape;445;g2704e183564_0_231"/>
            <p:cNvPicPr preferRelativeResize="0"/>
            <p:nvPr/>
          </p:nvPicPr>
          <p:blipFill rotWithShape="1">
            <a:blip r:embed="rId5">
              <a:alphaModFix/>
            </a:blip>
            <a:srcRect b="0" l="0" r="0" t="0"/>
            <a:stretch/>
          </p:blipFill>
          <p:spPr>
            <a:xfrm>
              <a:off x="2944624" y="6290890"/>
              <a:ext cx="685800" cy="685800"/>
            </a:xfrm>
            <a:prstGeom prst="rect">
              <a:avLst/>
            </a:prstGeom>
            <a:noFill/>
            <a:ln>
              <a:noFill/>
            </a:ln>
          </p:spPr>
        </p:pic>
        <p:pic>
          <p:nvPicPr>
            <p:cNvPr id="446" name="Google Shape;446;g2704e183564_0_231"/>
            <p:cNvPicPr preferRelativeResize="0"/>
            <p:nvPr/>
          </p:nvPicPr>
          <p:blipFill rotWithShape="1">
            <a:blip r:embed="rId6">
              <a:alphaModFix/>
            </a:blip>
            <a:srcRect b="0" l="0" r="0" t="0"/>
            <a:stretch/>
          </p:blipFill>
          <p:spPr>
            <a:xfrm>
              <a:off x="2811716" y="7345188"/>
              <a:ext cx="952500" cy="952500"/>
            </a:xfrm>
            <a:prstGeom prst="rect">
              <a:avLst/>
            </a:prstGeom>
            <a:noFill/>
            <a:ln>
              <a:noFill/>
            </a:ln>
          </p:spPr>
        </p:pic>
        <p:pic>
          <p:nvPicPr>
            <p:cNvPr id="447" name="Google Shape;447;g2704e183564_0_231"/>
            <p:cNvPicPr preferRelativeResize="0"/>
            <p:nvPr/>
          </p:nvPicPr>
          <p:blipFill rotWithShape="1">
            <a:blip r:embed="rId7">
              <a:alphaModFix/>
            </a:blip>
            <a:srcRect b="0" l="0" r="0" t="0"/>
            <a:stretch/>
          </p:blipFill>
          <p:spPr>
            <a:xfrm>
              <a:off x="2882490" y="8666186"/>
              <a:ext cx="807460" cy="806451"/>
            </a:xfrm>
            <a:prstGeom prst="rect">
              <a:avLst/>
            </a:prstGeom>
            <a:noFill/>
            <a:ln>
              <a:noFill/>
            </a:ln>
          </p:spPr>
        </p:pic>
        <p:sp>
          <p:nvSpPr>
            <p:cNvPr id="448" name="Google Shape;448;g2704e183564_0_231"/>
            <p:cNvSpPr txBox="1"/>
            <p:nvPr/>
          </p:nvSpPr>
          <p:spPr>
            <a:xfrm>
              <a:off x="4011423" y="5244525"/>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venir"/>
                  <a:ea typeface="Avenir"/>
                  <a:cs typeface="Avenir"/>
                  <a:sym typeface="Avenir"/>
                </a:rPr>
                <a:t>whiteribbon.ca</a:t>
              </a:r>
              <a:endParaRPr b="0" i="0" sz="3200" u="none" cap="none" strike="noStrike">
                <a:solidFill>
                  <a:schemeClr val="lt1"/>
                </a:solidFill>
                <a:latin typeface="Avenir"/>
                <a:ea typeface="Avenir"/>
                <a:cs typeface="Avenir"/>
                <a:sym typeface="Avenir"/>
              </a:endParaRPr>
            </a:p>
          </p:txBody>
        </p:sp>
        <p:sp>
          <p:nvSpPr>
            <p:cNvPr id="449" name="Google Shape;449;g2704e183564_0_231"/>
            <p:cNvSpPr txBox="1"/>
            <p:nvPr/>
          </p:nvSpPr>
          <p:spPr>
            <a:xfrm>
              <a:off x="4011423" y="6290890"/>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venir"/>
                  <a:ea typeface="Avenir"/>
                  <a:cs typeface="Avenir"/>
                  <a:sym typeface="Avenir"/>
                </a:rPr>
                <a:t>@whiteribboncampaign</a:t>
              </a:r>
              <a:endParaRPr b="0" i="0" sz="3200" u="none" cap="none" strike="noStrike">
                <a:solidFill>
                  <a:schemeClr val="lt1"/>
                </a:solidFill>
                <a:latin typeface="Avenir"/>
                <a:ea typeface="Avenir"/>
                <a:cs typeface="Avenir"/>
                <a:sym typeface="Avenir"/>
              </a:endParaRPr>
            </a:p>
          </p:txBody>
        </p:sp>
        <p:sp>
          <p:nvSpPr>
            <p:cNvPr id="450" name="Google Shape;450;g2704e183564_0_231"/>
            <p:cNvSpPr txBox="1"/>
            <p:nvPr/>
          </p:nvSpPr>
          <p:spPr>
            <a:xfrm>
              <a:off x="4011423" y="7529050"/>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venir"/>
                  <a:ea typeface="Avenir"/>
                  <a:cs typeface="Avenir"/>
                  <a:sym typeface="Avenir"/>
                </a:rPr>
                <a:t>@whiteribbon</a:t>
              </a:r>
              <a:endParaRPr b="0" i="0" sz="3200" u="none" cap="none" strike="noStrike">
                <a:solidFill>
                  <a:schemeClr val="lt1"/>
                </a:solidFill>
                <a:latin typeface="Avenir"/>
                <a:ea typeface="Avenir"/>
                <a:cs typeface="Avenir"/>
                <a:sym typeface="Avenir"/>
              </a:endParaRPr>
            </a:p>
          </p:txBody>
        </p:sp>
        <p:sp>
          <p:nvSpPr>
            <p:cNvPr id="451" name="Google Shape;451;g2704e183564_0_231"/>
            <p:cNvSpPr txBox="1"/>
            <p:nvPr/>
          </p:nvSpPr>
          <p:spPr>
            <a:xfrm>
              <a:off x="3986614" y="8761831"/>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venir"/>
                  <a:ea typeface="Avenir"/>
                  <a:cs typeface="Avenir"/>
                  <a:sym typeface="Avenir"/>
                </a:rPr>
                <a:t>@whiteribboncanada</a:t>
              </a:r>
              <a:endParaRPr b="0" i="0" sz="3200" u="none" cap="none" strike="noStrike">
                <a:solidFill>
                  <a:schemeClr val="lt1"/>
                </a:solidFill>
                <a:latin typeface="Avenir"/>
                <a:ea typeface="Avenir"/>
                <a:cs typeface="Avenir"/>
                <a:sym typeface="Avenir"/>
              </a:endParaRPr>
            </a:p>
          </p:txBody>
        </p:sp>
      </p:grpSp>
      <p:sp>
        <p:nvSpPr>
          <p:cNvPr id="452" name="Google Shape;452;g2704e183564_0_231"/>
          <p:cNvSpPr txBox="1"/>
          <p:nvPr/>
        </p:nvSpPr>
        <p:spPr>
          <a:xfrm>
            <a:off x="2330184" y="931014"/>
            <a:ext cx="13627500" cy="30540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Clr>
                <a:srgbClr val="000000"/>
              </a:buClr>
              <a:buSzPts val="4000"/>
              <a:buFont typeface="Arial"/>
              <a:buNone/>
            </a:pPr>
            <a:r>
              <a:rPr b="1" i="0" lang="en-US" sz="4000" u="none" cap="none" strike="noStrike">
                <a:solidFill>
                  <a:schemeClr val="lt1"/>
                </a:solidFill>
                <a:latin typeface="Avenir"/>
                <a:ea typeface="Avenir"/>
                <a:cs typeface="Avenir"/>
                <a:sym typeface="Avenir"/>
              </a:rPr>
              <a:t>Je m’engage à ne jamais commettre, tolérer ou taire les   violences basées sur le genre</a:t>
            </a:r>
            <a:endParaRPr b="1" i="0" sz="1400" u="none" cap="none" strike="noStrike">
              <a:solidFill>
                <a:schemeClr val="lt1"/>
              </a:solidFill>
              <a:latin typeface="Arial"/>
              <a:ea typeface="Arial"/>
              <a:cs typeface="Arial"/>
              <a:sym typeface="Arial"/>
            </a:endParaRPr>
          </a:p>
          <a:p>
            <a:pPr indent="0" lvl="0" marL="0" marR="0" rtl="0" algn="ctr">
              <a:lnSpc>
                <a:spcPct val="160000"/>
              </a:lnSpc>
              <a:spcBef>
                <a:spcPts val="0"/>
              </a:spcBef>
              <a:spcAft>
                <a:spcPts val="0"/>
              </a:spcAft>
              <a:buClr>
                <a:srgbClr val="000000"/>
              </a:buClr>
              <a:buSzPts val="1900"/>
              <a:buFont typeface="Arial"/>
              <a:buNone/>
            </a:pPr>
            <a:r>
              <a:t/>
            </a:r>
            <a:endParaRPr b="1" i="0" sz="1900" u="none" cap="none" strike="noStrike">
              <a:solidFill>
                <a:schemeClr val="lt1"/>
              </a:solidFill>
              <a:latin typeface="Avenir"/>
              <a:ea typeface="Avenir"/>
              <a:cs typeface="Avenir"/>
              <a:sym typeface="Avenir"/>
            </a:endParaRPr>
          </a:p>
          <a:p>
            <a:pPr indent="0" lvl="0" marL="0" marR="0" rtl="0" algn="ctr">
              <a:lnSpc>
                <a:spcPct val="160000"/>
              </a:lnSpc>
              <a:spcBef>
                <a:spcPts val="0"/>
              </a:spcBef>
              <a:spcAft>
                <a:spcPts val="0"/>
              </a:spcAft>
              <a:buClr>
                <a:srgbClr val="000000"/>
              </a:buClr>
              <a:buSzPts val="4000"/>
              <a:buFont typeface="Arial"/>
              <a:buNone/>
            </a:pPr>
            <a:r>
              <a:rPr b="1" i="0" lang="en-US" sz="4000" u="none" cap="none" strike="noStrike">
                <a:solidFill>
                  <a:schemeClr val="lt1"/>
                </a:solidFill>
                <a:latin typeface="Avenir"/>
                <a:ea typeface="Avenir"/>
                <a:cs typeface="Avenir"/>
                <a:sym typeface="Avenir"/>
              </a:rPr>
              <a:t>Apprenez-en plus sur White Ribbon :</a:t>
            </a:r>
            <a:endParaRPr b="1" i="0" sz="1400" u="none" cap="none" strike="noStrike">
              <a:solidFill>
                <a:schemeClr val="lt1"/>
              </a:solidFill>
              <a:latin typeface="Arial"/>
              <a:ea typeface="Arial"/>
              <a:cs typeface="Arial"/>
              <a:sym typeface="Arial"/>
            </a:endParaRPr>
          </a:p>
        </p:txBody>
      </p:sp>
      <p:pic>
        <p:nvPicPr>
          <p:cNvPr descr="A black and white logo&#10;&#10;Description automatically generated" id="453" name="Google Shape;453;g2704e183564_0_231"/>
          <p:cNvPicPr preferRelativeResize="0"/>
          <p:nvPr/>
        </p:nvPicPr>
        <p:blipFill rotWithShape="1">
          <a:blip r:embed="rId8">
            <a:alphaModFix/>
          </a:blip>
          <a:srcRect b="0" l="0" r="0" t="0"/>
          <a:stretch/>
        </p:blipFill>
        <p:spPr>
          <a:xfrm>
            <a:off x="10764576" y="5558485"/>
            <a:ext cx="3962400" cy="31908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p:nvPr/>
        </p:nvSpPr>
        <p:spPr>
          <a:xfrm>
            <a:off x="0" y="3810"/>
            <a:ext cx="18288000" cy="10279380"/>
          </a:xfrm>
          <a:custGeom>
            <a:rect b="b" l="l" r="r" t="t"/>
            <a:pathLst>
              <a:path extrusionOk="0" h="10279380" w="18288000">
                <a:moveTo>
                  <a:pt x="0" y="0"/>
                </a:moveTo>
                <a:lnTo>
                  <a:pt x="18288000" y="0"/>
                </a:lnTo>
                <a:lnTo>
                  <a:pt x="18288000" y="10279380"/>
                </a:lnTo>
                <a:lnTo>
                  <a:pt x="0" y="1027938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 name="Google Shape;114;p3"/>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 name="Google Shape;115;p3"/>
          <p:cNvSpPr txBox="1"/>
          <p:nvPr/>
        </p:nvSpPr>
        <p:spPr>
          <a:xfrm>
            <a:off x="1028700" y="971975"/>
            <a:ext cx="9298800" cy="769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Quelle est ta réflexion initiale?</a:t>
            </a:r>
            <a:endParaRPr b="1" i="0" sz="4999" u="none" cap="none" strike="noStrike">
              <a:solidFill>
                <a:srgbClr val="1C1C1C"/>
              </a:solidFill>
              <a:latin typeface="Avenir"/>
              <a:ea typeface="Avenir"/>
              <a:cs typeface="Avenir"/>
              <a:sym typeface="Avenir"/>
            </a:endParaRPr>
          </a:p>
        </p:txBody>
      </p:sp>
      <p:sp>
        <p:nvSpPr>
          <p:cNvPr id="116" name="Google Shape;116;p3"/>
          <p:cNvSpPr txBox="1"/>
          <p:nvPr/>
        </p:nvSpPr>
        <p:spPr>
          <a:xfrm>
            <a:off x="906400" y="2331744"/>
            <a:ext cx="85392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0" i="0" lang="en-US" sz="4000" u="none" cap="none" strike="noStrike">
                <a:solidFill>
                  <a:srgbClr val="1C1C1C"/>
                </a:solidFill>
                <a:latin typeface="Avenir"/>
                <a:ea typeface="Avenir"/>
                <a:cs typeface="Avenir"/>
                <a:sym typeface="Avenir"/>
              </a:rPr>
              <a:t>« La gentillesse peut sauver des vies »</a:t>
            </a:r>
            <a:endParaRPr b="0" i="0" sz="4000" u="none" cap="none" strike="noStrike">
              <a:solidFill>
                <a:srgbClr val="1C1C1C"/>
              </a:solidFill>
              <a:latin typeface="Avenir"/>
              <a:ea typeface="Avenir"/>
              <a:cs typeface="Avenir"/>
              <a:sym typeface="Avenir"/>
            </a:endParaRPr>
          </a:p>
        </p:txBody>
      </p:sp>
      <p:sp>
        <p:nvSpPr>
          <p:cNvPr id="117" name="Google Shape;117;p3"/>
          <p:cNvSpPr txBox="1"/>
          <p:nvPr/>
        </p:nvSpPr>
        <p:spPr>
          <a:xfrm>
            <a:off x="1028700" y="3671375"/>
            <a:ext cx="11453100" cy="521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0" i="0" lang="en-US" sz="3500" u="none" cap="none" strike="noStrike">
                <a:solidFill>
                  <a:srgbClr val="1C1C1C"/>
                </a:solidFill>
                <a:latin typeface="Avenir"/>
                <a:ea typeface="Avenir"/>
                <a:cs typeface="Avenir"/>
                <a:sym typeface="Avenir"/>
              </a:rPr>
              <a:t>Dans quelle mesure penses-tu que cette affirmation est vraie? Pourquoi?</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1900" u="none" cap="none" strike="noStrike">
              <a:solidFill>
                <a:srgbClr val="1C1C1C"/>
              </a:solidFill>
              <a:latin typeface="Avenir"/>
              <a:ea typeface="Avenir"/>
              <a:cs typeface="Avenir"/>
              <a:sym typeface="Avenir"/>
            </a:endParaRPr>
          </a:p>
          <a:p>
            <a:pPr indent="-450850" lvl="0" marL="13716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Absolument</a:t>
            </a:r>
            <a:endParaRPr b="0" i="0" sz="3500" u="none" cap="none" strike="noStrike">
              <a:solidFill>
                <a:srgbClr val="1C1C1C"/>
              </a:solidFill>
              <a:latin typeface="Avenir"/>
              <a:ea typeface="Avenir"/>
              <a:cs typeface="Avenir"/>
              <a:sym typeface="Avenir"/>
            </a:endParaRPr>
          </a:p>
          <a:p>
            <a:pPr indent="-450850" lvl="0" marL="13716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Assez vraie</a:t>
            </a:r>
            <a:endParaRPr b="0" i="0" sz="3500" u="none" cap="none" strike="noStrike">
              <a:solidFill>
                <a:srgbClr val="1C1C1C"/>
              </a:solidFill>
              <a:latin typeface="Avenir"/>
              <a:ea typeface="Avenir"/>
              <a:cs typeface="Avenir"/>
              <a:sym typeface="Avenir"/>
            </a:endParaRPr>
          </a:p>
          <a:p>
            <a:pPr indent="-450850" lvl="0" marL="13716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Pas certain(e)</a:t>
            </a:r>
            <a:endParaRPr b="0" i="0" sz="3500" u="none" cap="none" strike="noStrike">
              <a:solidFill>
                <a:srgbClr val="1C1C1C"/>
              </a:solidFill>
              <a:latin typeface="Avenir"/>
              <a:ea typeface="Avenir"/>
              <a:cs typeface="Avenir"/>
              <a:sym typeface="Avenir"/>
            </a:endParaRPr>
          </a:p>
          <a:p>
            <a:pPr indent="-450850" lvl="0" marL="13716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Je ne pense pas</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l">
              <a:lnSpc>
                <a:spcPct val="160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p:txBody>
      </p:sp>
      <p:pic>
        <p:nvPicPr>
          <p:cNvPr id="118" name="Google Shape;118;p3"/>
          <p:cNvPicPr preferRelativeResize="0"/>
          <p:nvPr/>
        </p:nvPicPr>
        <p:blipFill rotWithShape="1">
          <a:blip r:embed="rId5">
            <a:alphaModFix/>
          </a:blip>
          <a:srcRect b="0" l="0" r="0" t="0"/>
          <a:stretch/>
        </p:blipFill>
        <p:spPr>
          <a:xfrm>
            <a:off x="12481800" y="5049025"/>
            <a:ext cx="4010400" cy="4010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pSp>
        <p:nvGrpSpPr>
          <p:cNvPr id="123" name="Google Shape;123;p4"/>
          <p:cNvGrpSpPr/>
          <p:nvPr/>
        </p:nvGrpSpPr>
        <p:grpSpPr>
          <a:xfrm>
            <a:off x="-201706" y="2581730"/>
            <a:ext cx="18669000" cy="7906976"/>
            <a:chOff x="0" y="-38100"/>
            <a:chExt cx="4916938" cy="2082496"/>
          </a:xfrm>
        </p:grpSpPr>
        <p:sp>
          <p:nvSpPr>
            <p:cNvPr id="124" name="Google Shape;124;p4"/>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4"/>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6" name="Google Shape;126;p4"/>
          <p:cNvGrpSpPr/>
          <p:nvPr/>
        </p:nvGrpSpPr>
        <p:grpSpPr>
          <a:xfrm>
            <a:off x="-201706" y="-279132"/>
            <a:ext cx="18669000" cy="3275585"/>
            <a:chOff x="0" y="-38100"/>
            <a:chExt cx="4916938" cy="862705"/>
          </a:xfrm>
        </p:grpSpPr>
        <p:sp>
          <p:nvSpPr>
            <p:cNvPr id="127" name="Google Shape;127;p4"/>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 name="Google Shape;128;p4"/>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9" name="Google Shape;129;p4"/>
          <p:cNvSpPr txBox="1"/>
          <p:nvPr/>
        </p:nvSpPr>
        <p:spPr>
          <a:xfrm>
            <a:off x="4494535" y="861078"/>
            <a:ext cx="9298800" cy="769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Pense / Parle / Partage</a:t>
            </a:r>
            <a:endParaRPr b="1" i="0" sz="4999" u="none" cap="none" strike="noStrike">
              <a:solidFill>
                <a:srgbClr val="1C1C1C"/>
              </a:solidFill>
              <a:latin typeface="Avenir"/>
              <a:ea typeface="Avenir"/>
              <a:cs typeface="Avenir"/>
              <a:sym typeface="Avenir"/>
            </a:endParaRPr>
          </a:p>
        </p:txBody>
      </p:sp>
      <p:sp>
        <p:nvSpPr>
          <p:cNvPr id="130" name="Google Shape;130;p4"/>
          <p:cNvSpPr txBox="1"/>
          <p:nvPr/>
        </p:nvSpPr>
        <p:spPr>
          <a:xfrm>
            <a:off x="652250" y="3720350"/>
            <a:ext cx="13810800" cy="6107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3500" u="none" cap="none" strike="noStrike">
                <a:solidFill>
                  <a:srgbClr val="1C1C1C"/>
                </a:solidFill>
                <a:latin typeface="Avenir"/>
                <a:ea typeface="Avenir"/>
                <a:cs typeface="Avenir"/>
                <a:sym typeface="Avenir"/>
              </a:rPr>
              <a:t>Pour chaque énoncé du Guide d’anticipation de l’intervention des témoins:</a:t>
            </a:r>
            <a:endParaRPr b="1"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1" i="0" sz="2700" u="none" cap="none" strike="noStrike">
              <a:solidFill>
                <a:srgbClr val="1C1C1C"/>
              </a:solidFill>
              <a:latin typeface="Avenir"/>
              <a:ea typeface="Avenir"/>
              <a:cs typeface="Avenir"/>
              <a:sym typeface="Avenir"/>
            </a:endParaRPr>
          </a:p>
          <a:p>
            <a:pPr indent="-450850" lvl="0" marL="1600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Indique ta réactions  en utilisant l’échelle 1 à 5 </a:t>
            </a:r>
            <a:endParaRPr b="0" i="0" sz="3500" u="none" cap="none" strike="noStrike">
              <a:solidFill>
                <a:srgbClr val="434343"/>
              </a:solidFill>
              <a:latin typeface="Avenir"/>
              <a:ea typeface="Avenir"/>
              <a:cs typeface="Avenir"/>
              <a:sym typeface="Avenir"/>
            </a:endParaRPr>
          </a:p>
          <a:p>
            <a:pPr indent="-228600" lvl="0" marL="1657350" marR="0" rtl="0" algn="l">
              <a:lnSpc>
                <a:spcPct val="150000"/>
              </a:lnSpc>
              <a:spcBef>
                <a:spcPts val="0"/>
              </a:spcBef>
              <a:spcAft>
                <a:spcPts val="0"/>
              </a:spcAft>
              <a:buClr>
                <a:srgbClr val="000000"/>
              </a:buClr>
              <a:buSzPts val="3500"/>
              <a:buFont typeface="Arial"/>
              <a:buNone/>
            </a:pPr>
            <a:r>
              <a:rPr b="0" i="0" lang="en-US" sz="3500" u="none" cap="none" strike="noStrike">
                <a:solidFill>
                  <a:srgbClr val="434343"/>
                </a:solidFill>
                <a:latin typeface="Avenir"/>
                <a:ea typeface="Avenir"/>
                <a:cs typeface="Avenir"/>
                <a:sym typeface="Avenir"/>
              </a:rPr>
              <a:t> (1 = fortement en désaccord et 5 = fortement d’accord).</a:t>
            </a:r>
            <a:endParaRPr b="0" i="0" sz="3500" u="none" cap="none" strike="noStrike">
              <a:solidFill>
                <a:srgbClr val="434343"/>
              </a:solidFill>
              <a:latin typeface="Avenir"/>
              <a:ea typeface="Avenir"/>
              <a:cs typeface="Avenir"/>
              <a:sym typeface="Avenir"/>
            </a:endParaRPr>
          </a:p>
          <a:p>
            <a:pPr indent="-450850" lvl="0" marL="1600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Discute avec ton coéquipier de ta réponse</a:t>
            </a:r>
            <a:endParaRPr b="0" i="0" sz="3500" u="none" cap="none" strike="noStrike">
              <a:solidFill>
                <a:srgbClr val="434343"/>
              </a:solidFill>
              <a:latin typeface="Avenir"/>
              <a:ea typeface="Avenir"/>
              <a:cs typeface="Avenir"/>
              <a:sym typeface="Avenir"/>
            </a:endParaRPr>
          </a:p>
          <a:p>
            <a:pPr indent="-450850" lvl="0" marL="1600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Prépare-toi à partager ton point de vue  à la classe </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ctr">
              <a:lnSpc>
                <a:spcPct val="160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p:txBody>
      </p:sp>
      <p:pic>
        <p:nvPicPr>
          <p:cNvPr id="131" name="Google Shape;131;p4"/>
          <p:cNvPicPr preferRelativeResize="0"/>
          <p:nvPr/>
        </p:nvPicPr>
        <p:blipFill rotWithShape="1">
          <a:blip r:embed="rId3">
            <a:alphaModFix/>
          </a:blip>
          <a:srcRect b="0" l="0" r="0" t="0"/>
          <a:stretch/>
        </p:blipFill>
        <p:spPr>
          <a:xfrm>
            <a:off x="14680476" y="2581734"/>
            <a:ext cx="3167800" cy="3167800"/>
          </a:xfrm>
          <a:prstGeom prst="rect">
            <a:avLst/>
          </a:prstGeom>
          <a:noFill/>
          <a:ln>
            <a:noFill/>
          </a:ln>
        </p:spPr>
      </p:pic>
      <p:pic>
        <p:nvPicPr>
          <p:cNvPr id="132" name="Google Shape;132;p4"/>
          <p:cNvPicPr preferRelativeResize="0"/>
          <p:nvPr/>
        </p:nvPicPr>
        <p:blipFill rotWithShape="1">
          <a:blip r:embed="rId4">
            <a:alphaModFix/>
          </a:blip>
          <a:srcRect b="0" l="0" r="0" t="0"/>
          <a:stretch/>
        </p:blipFill>
        <p:spPr>
          <a:xfrm>
            <a:off x="13975676" y="6321500"/>
            <a:ext cx="2563725" cy="2563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pSp>
        <p:nvGrpSpPr>
          <p:cNvPr id="137" name="Google Shape;137;p5"/>
          <p:cNvGrpSpPr/>
          <p:nvPr/>
        </p:nvGrpSpPr>
        <p:grpSpPr>
          <a:xfrm>
            <a:off x="0" y="-144661"/>
            <a:ext cx="5782235" cy="10431661"/>
            <a:chOff x="0" y="-38100"/>
            <a:chExt cx="1522893" cy="2747433"/>
          </a:xfrm>
        </p:grpSpPr>
        <p:sp>
          <p:nvSpPr>
            <p:cNvPr id="138" name="Google Shape;138;p5"/>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9" name="Google Shape;139;p5"/>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0" name="Google Shape;140;p5"/>
          <p:cNvGrpSpPr/>
          <p:nvPr/>
        </p:nvGrpSpPr>
        <p:grpSpPr>
          <a:xfrm>
            <a:off x="5782235" y="-144661"/>
            <a:ext cx="12685059" cy="10431661"/>
            <a:chOff x="0" y="-38100"/>
            <a:chExt cx="3340921" cy="2747433"/>
          </a:xfrm>
        </p:grpSpPr>
        <p:sp>
          <p:nvSpPr>
            <p:cNvPr id="141" name="Google Shape;141;p5"/>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2" name="Google Shape;142;p5"/>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3" name="Google Shape;143;p5"/>
          <p:cNvSpPr txBox="1"/>
          <p:nvPr/>
        </p:nvSpPr>
        <p:spPr>
          <a:xfrm>
            <a:off x="697052" y="838200"/>
            <a:ext cx="4753500" cy="3424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999" u="none" cap="none" strike="noStrike">
                <a:solidFill>
                  <a:srgbClr val="1C1C1C"/>
                </a:solidFill>
                <a:latin typeface="Avenir"/>
                <a:ea typeface="Avenir"/>
                <a:cs typeface="Avenir"/>
                <a:sym typeface="Avenir"/>
              </a:rPr>
              <a:t>Partage avec la classe…</a:t>
            </a:r>
            <a:endParaRPr b="1" i="0" sz="4999"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1" i="0" sz="4999" u="none" cap="none" strike="noStrike">
              <a:solidFill>
                <a:srgbClr val="1C1C1C"/>
              </a:solidFill>
              <a:latin typeface="Avenir"/>
              <a:ea typeface="Avenir"/>
              <a:cs typeface="Avenir"/>
              <a:sym typeface="Avenir"/>
            </a:endParaRPr>
          </a:p>
          <a:p>
            <a:pPr indent="0" lvl="0" marL="0" marR="0" rtl="0" algn="l">
              <a:lnSpc>
                <a:spcPct val="140008"/>
              </a:lnSpc>
              <a:spcBef>
                <a:spcPts val="0"/>
              </a:spcBef>
              <a:spcAft>
                <a:spcPts val="0"/>
              </a:spcAft>
              <a:buClr>
                <a:srgbClr val="000000"/>
              </a:buClr>
              <a:buSzPts val="4999"/>
              <a:buFont typeface="Arial"/>
              <a:buNone/>
            </a:pPr>
            <a:r>
              <a:t/>
            </a:r>
            <a:endParaRPr b="1" i="0" sz="4999" u="none" cap="none" strike="noStrike">
              <a:solidFill>
                <a:srgbClr val="1C1C1C"/>
              </a:solidFill>
              <a:latin typeface="Avenir"/>
              <a:ea typeface="Avenir"/>
              <a:cs typeface="Avenir"/>
              <a:sym typeface="Avenir"/>
            </a:endParaRPr>
          </a:p>
        </p:txBody>
      </p:sp>
      <p:sp>
        <p:nvSpPr>
          <p:cNvPr id="144" name="Google Shape;144;p5"/>
          <p:cNvSpPr txBox="1"/>
          <p:nvPr/>
        </p:nvSpPr>
        <p:spPr>
          <a:xfrm>
            <a:off x="7015200" y="2008050"/>
            <a:ext cx="10219200" cy="6594000"/>
          </a:xfrm>
          <a:prstGeom prst="rect">
            <a:avLst/>
          </a:prstGeom>
          <a:noFill/>
          <a:ln>
            <a:noFill/>
          </a:ln>
        </p:spPr>
        <p:txBody>
          <a:bodyPr anchorCtr="0" anchor="t" bIns="0" lIns="0" spcFirstLastPara="1" rIns="0" wrap="square" tIns="0">
            <a:spAutoFit/>
          </a:bodyPr>
          <a:lstStyle/>
          <a:p>
            <a:pPr indent="-457200" lvl="0" marL="457200" marR="0" rtl="0" algn="l">
              <a:lnSpc>
                <a:spcPct val="115000"/>
              </a:lnSpc>
              <a:spcBef>
                <a:spcPts val="0"/>
              </a:spcBef>
              <a:spcAft>
                <a:spcPts val="0"/>
              </a:spcAft>
              <a:buClr>
                <a:srgbClr val="1C1C1C"/>
              </a:buClr>
              <a:buSzPts val="4200"/>
              <a:buFont typeface="Avenir"/>
              <a:buChar char="●"/>
            </a:pPr>
            <a:r>
              <a:rPr b="0" i="0" lang="en-US" sz="4200" u="none" cap="none" strike="noStrike">
                <a:solidFill>
                  <a:srgbClr val="1C1C1C"/>
                </a:solidFill>
                <a:latin typeface="Avenir"/>
                <a:ea typeface="Avenir"/>
                <a:cs typeface="Avenir"/>
                <a:sym typeface="Avenir"/>
              </a:rPr>
              <a:t>Quels énoncés ont suscité un désaccord dans votre équipe? Pourquoi?</a:t>
            </a:r>
            <a:endParaRPr b="0" i="0" sz="4200" u="none" cap="none" strike="noStrike">
              <a:solidFill>
                <a:srgbClr val="1C1C1C"/>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4200"/>
              <a:buFont typeface="Arial"/>
              <a:buNone/>
            </a:pPr>
            <a:r>
              <a:t/>
            </a:r>
            <a:endParaRPr b="0" i="0" sz="4200" u="none" cap="none" strike="noStrike">
              <a:solidFill>
                <a:srgbClr val="1C1C1C"/>
              </a:solidFill>
              <a:latin typeface="Avenir"/>
              <a:ea typeface="Avenir"/>
              <a:cs typeface="Avenir"/>
              <a:sym typeface="Avenir"/>
            </a:endParaRPr>
          </a:p>
          <a:p>
            <a:pPr indent="-457200" lvl="0" marL="457200" marR="0" rtl="0" algn="l">
              <a:lnSpc>
                <a:spcPct val="115000"/>
              </a:lnSpc>
              <a:spcBef>
                <a:spcPts val="0"/>
              </a:spcBef>
              <a:spcAft>
                <a:spcPts val="0"/>
              </a:spcAft>
              <a:buClr>
                <a:srgbClr val="1C1C1C"/>
              </a:buClr>
              <a:buSzPts val="4200"/>
              <a:buFont typeface="Avenir"/>
              <a:buChar char="●"/>
            </a:pPr>
            <a:r>
              <a:rPr b="0" i="0" lang="en-US" sz="4200" u="none" cap="none" strike="noStrike">
                <a:solidFill>
                  <a:srgbClr val="1C1C1C"/>
                </a:solidFill>
                <a:latin typeface="Avenir"/>
                <a:ea typeface="Avenir"/>
                <a:cs typeface="Avenir"/>
                <a:sym typeface="Avenir"/>
              </a:rPr>
              <a:t>UN des énoncés vous rappelle-t-il une situation que vous ou un de vos amis a vécue?</a:t>
            </a:r>
            <a:endParaRPr b="0" i="0" sz="4200" u="none" cap="none" strike="noStrike">
              <a:solidFill>
                <a:srgbClr val="1C1C1C"/>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4200"/>
              <a:buFont typeface="Arial"/>
              <a:buNone/>
            </a:pPr>
            <a:r>
              <a:t/>
            </a:r>
            <a:endParaRPr b="0" i="0" sz="4200" u="none" cap="none" strike="noStrike">
              <a:solidFill>
                <a:srgbClr val="1C1C1C"/>
              </a:solidFill>
              <a:latin typeface="Avenir"/>
              <a:ea typeface="Avenir"/>
              <a:cs typeface="Avenir"/>
              <a:sym typeface="Avenir"/>
            </a:endParaRPr>
          </a:p>
          <a:p>
            <a:pPr indent="-457200" lvl="0" marL="457200" marR="0" rtl="0" algn="l">
              <a:lnSpc>
                <a:spcPct val="115000"/>
              </a:lnSpc>
              <a:spcBef>
                <a:spcPts val="0"/>
              </a:spcBef>
              <a:spcAft>
                <a:spcPts val="0"/>
              </a:spcAft>
              <a:buClr>
                <a:srgbClr val="1C1C1C"/>
              </a:buClr>
              <a:buSzPts val="4200"/>
              <a:buFont typeface="Avenir"/>
              <a:buChar char="●"/>
            </a:pPr>
            <a:r>
              <a:rPr b="0" i="0" lang="en-US" sz="4200" u="none" cap="none" strike="noStrike">
                <a:solidFill>
                  <a:srgbClr val="1C1C1C"/>
                </a:solidFill>
                <a:latin typeface="Avenir"/>
                <a:ea typeface="Avenir"/>
                <a:cs typeface="Avenir"/>
                <a:sym typeface="Avenir"/>
              </a:rPr>
              <a:t>Quel énoncé remet le plus en question ta façon de penser? Pourquoi?</a:t>
            </a:r>
            <a:endParaRPr b="0" i="0" sz="4200" u="none" cap="none" strike="noStrike">
              <a:solidFill>
                <a:srgbClr val="1C1C1C"/>
              </a:solidFill>
              <a:latin typeface="Avenir"/>
              <a:ea typeface="Avenir"/>
              <a:cs typeface="Avenir"/>
              <a:sym typeface="Avenir"/>
            </a:endParaRPr>
          </a:p>
        </p:txBody>
      </p:sp>
      <p:pic>
        <p:nvPicPr>
          <p:cNvPr id="145" name="Google Shape;145;p5"/>
          <p:cNvPicPr preferRelativeResize="0"/>
          <p:nvPr/>
        </p:nvPicPr>
        <p:blipFill rotWithShape="1">
          <a:blip r:embed="rId3">
            <a:alphaModFix/>
          </a:blip>
          <a:srcRect b="0" l="0" r="0" t="0"/>
          <a:stretch/>
        </p:blipFill>
        <p:spPr>
          <a:xfrm>
            <a:off x="1418300" y="4448131"/>
            <a:ext cx="2945675" cy="2945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pSp>
        <p:nvGrpSpPr>
          <p:cNvPr id="150" name="Google Shape;150;p6"/>
          <p:cNvGrpSpPr/>
          <p:nvPr/>
        </p:nvGrpSpPr>
        <p:grpSpPr>
          <a:xfrm>
            <a:off x="0" y="-144661"/>
            <a:ext cx="634634" cy="10431661"/>
            <a:chOff x="0" y="-38100"/>
            <a:chExt cx="167146" cy="2747433"/>
          </a:xfrm>
        </p:grpSpPr>
        <p:sp>
          <p:nvSpPr>
            <p:cNvPr id="151" name="Google Shape;151;p6"/>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598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6"/>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6"/>
          <p:cNvGrpSpPr/>
          <p:nvPr/>
        </p:nvGrpSpPr>
        <p:grpSpPr>
          <a:xfrm>
            <a:off x="634634" y="-144661"/>
            <a:ext cx="17832660" cy="10431661"/>
            <a:chOff x="0" y="-38100"/>
            <a:chExt cx="4696668" cy="2747433"/>
          </a:xfrm>
        </p:grpSpPr>
        <p:sp>
          <p:nvSpPr>
            <p:cNvPr id="154" name="Google Shape;154;p6"/>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6"/>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6" name="Google Shape;156;p6"/>
          <p:cNvSpPr/>
          <p:nvPr/>
        </p:nvSpPr>
        <p:spPr>
          <a:xfrm flipH="1">
            <a:off x="14477199" y="-381000"/>
            <a:ext cx="4193011"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 name="Google Shape;157;p6"/>
          <p:cNvSpPr txBox="1"/>
          <p:nvPr/>
        </p:nvSpPr>
        <p:spPr>
          <a:xfrm>
            <a:off x="4250487" y="1494700"/>
            <a:ext cx="10601100" cy="90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5899" u="none" cap="none" strike="noStrike">
                <a:solidFill>
                  <a:schemeClr val="dk1"/>
                </a:solidFill>
                <a:latin typeface="Avenir"/>
                <a:ea typeface="Avenir"/>
                <a:cs typeface="Avenir"/>
                <a:sym typeface="Avenir"/>
              </a:rPr>
              <a:t>2e activité: Réagir en 5 « D »…</a:t>
            </a:r>
            <a:endParaRPr b="1" i="0" sz="5899" u="none" cap="none" strike="noStrike">
              <a:solidFill>
                <a:schemeClr val="dk1"/>
              </a:solidFill>
              <a:latin typeface="Avenir"/>
              <a:ea typeface="Avenir"/>
              <a:cs typeface="Avenir"/>
              <a:sym typeface="Avenir"/>
            </a:endParaRPr>
          </a:p>
        </p:txBody>
      </p:sp>
      <p:pic>
        <p:nvPicPr>
          <p:cNvPr id="158" name="Google Shape;158;p6"/>
          <p:cNvPicPr preferRelativeResize="0"/>
          <p:nvPr/>
        </p:nvPicPr>
        <p:blipFill rotWithShape="1">
          <a:blip r:embed="rId4">
            <a:alphaModFix/>
          </a:blip>
          <a:srcRect b="0" l="0" r="0" t="0"/>
          <a:stretch/>
        </p:blipFill>
        <p:spPr>
          <a:xfrm>
            <a:off x="3181490" y="4292176"/>
            <a:ext cx="12739071" cy="4445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pSp>
        <p:nvGrpSpPr>
          <p:cNvPr id="163" name="Google Shape;163;p7"/>
          <p:cNvGrpSpPr/>
          <p:nvPr/>
        </p:nvGrpSpPr>
        <p:grpSpPr>
          <a:xfrm>
            <a:off x="-239425" y="-144661"/>
            <a:ext cx="18706719" cy="10431661"/>
            <a:chOff x="0" y="-38100"/>
            <a:chExt cx="4926873" cy="2747433"/>
          </a:xfrm>
        </p:grpSpPr>
        <p:sp>
          <p:nvSpPr>
            <p:cNvPr id="164" name="Google Shape;164;p7"/>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p7"/>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6" name="Google Shape;166;p7"/>
          <p:cNvSpPr/>
          <p:nvPr/>
        </p:nvSpPr>
        <p:spPr>
          <a:xfrm>
            <a:off x="-239425" y="9364758"/>
            <a:ext cx="19413453" cy="865092"/>
          </a:xfrm>
          <a:custGeom>
            <a:rect b="b" l="l" r="r" t="t"/>
            <a:pathLst>
              <a:path extrusionOk="0" h="865092" w="19413453">
                <a:moveTo>
                  <a:pt x="0" y="0"/>
                </a:moveTo>
                <a:lnTo>
                  <a:pt x="19413453" y="0"/>
                </a:lnTo>
                <a:lnTo>
                  <a:pt x="19413453" y="865092"/>
                </a:lnTo>
                <a:lnTo>
                  <a:pt x="0" y="865092"/>
                </a:lnTo>
                <a:lnTo>
                  <a:pt x="0" y="0"/>
                </a:lnTo>
                <a:close/>
              </a:path>
            </a:pathLst>
          </a:custGeom>
          <a:blipFill rotWithShape="1">
            <a:blip r:embed="rId3">
              <a:alphaModFix/>
            </a:blip>
            <a:stretch>
              <a:fillRect b="-28616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7"/>
          <p:cNvSpPr txBox="1"/>
          <p:nvPr/>
        </p:nvSpPr>
        <p:spPr>
          <a:xfrm>
            <a:off x="4876352" y="929798"/>
            <a:ext cx="9349200" cy="86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Réfléchissons ensemble…</a:t>
            </a:r>
            <a:endParaRPr b="1" i="0" sz="5599" u="none" cap="none" strike="noStrike">
              <a:solidFill>
                <a:srgbClr val="1C1C1C"/>
              </a:solidFill>
              <a:latin typeface="Avenir"/>
              <a:ea typeface="Avenir"/>
              <a:cs typeface="Avenir"/>
              <a:sym typeface="Avenir"/>
            </a:endParaRPr>
          </a:p>
        </p:txBody>
      </p:sp>
      <p:sp>
        <p:nvSpPr>
          <p:cNvPr id="168" name="Google Shape;168;p7"/>
          <p:cNvSpPr txBox="1"/>
          <p:nvPr/>
        </p:nvSpPr>
        <p:spPr>
          <a:xfrm>
            <a:off x="778892" y="2494009"/>
            <a:ext cx="9088500" cy="203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0" i="0" lang="en-US" sz="4000" u="none" cap="none" strike="noStrike">
                <a:solidFill>
                  <a:srgbClr val="1C1C1C"/>
                </a:solidFill>
                <a:latin typeface="Avenir"/>
                <a:ea typeface="Avenir"/>
                <a:cs typeface="Avenir"/>
                <a:sym typeface="Avenir"/>
              </a:rPr>
              <a:t>Comment peux-tu réagir  en toute sécurité lorsque tu es témoin d’une situation de violence?</a:t>
            </a:r>
            <a:endParaRPr b="0" i="0" sz="4000" u="none" cap="none" strike="noStrike">
              <a:solidFill>
                <a:srgbClr val="1C1C1C"/>
              </a:solidFill>
              <a:latin typeface="Avenir"/>
              <a:ea typeface="Avenir"/>
              <a:cs typeface="Avenir"/>
              <a:sym typeface="Avenir"/>
            </a:endParaRPr>
          </a:p>
        </p:txBody>
      </p:sp>
      <p:sp>
        <p:nvSpPr>
          <p:cNvPr id="169" name="Google Shape;169;p7"/>
          <p:cNvSpPr txBox="1"/>
          <p:nvPr/>
        </p:nvSpPr>
        <p:spPr>
          <a:xfrm>
            <a:off x="9438142" y="3315325"/>
            <a:ext cx="8294700" cy="14007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Clr>
                <a:srgbClr val="000000"/>
              </a:buClr>
              <a:buSzPts val="3500"/>
              <a:buFont typeface="Arial"/>
              <a:buNone/>
            </a:pPr>
            <a:r>
              <a:rPr b="0" i="0" lang="en-US" sz="3500" u="none" cap="none" strike="noStrike">
                <a:solidFill>
                  <a:srgbClr val="1C1C1C"/>
                </a:solidFill>
                <a:latin typeface="Avenir"/>
                <a:ea typeface="Avenir"/>
                <a:cs typeface="Avenir"/>
                <a:sym typeface="Avenir"/>
              </a:rPr>
              <a:t>Regarde bien la vidéo suivante pour t’aider dans ta réflexion…</a:t>
            </a:r>
            <a:endParaRPr b="0" i="0" sz="1400" u="none" cap="none" strike="noStrike">
              <a:solidFill>
                <a:srgbClr val="000000"/>
              </a:solidFill>
              <a:latin typeface="Arial"/>
              <a:ea typeface="Arial"/>
              <a:cs typeface="Arial"/>
              <a:sym typeface="Arial"/>
            </a:endParaRPr>
          </a:p>
        </p:txBody>
      </p:sp>
      <p:pic>
        <p:nvPicPr>
          <p:cNvPr id="170" name="Google Shape;170;p7">
            <a:hlinkClick r:id="rId4"/>
          </p:cNvPr>
          <p:cNvPicPr preferRelativeResize="0"/>
          <p:nvPr/>
        </p:nvPicPr>
        <p:blipFill rotWithShape="1">
          <a:blip r:embed="rId5">
            <a:alphaModFix/>
          </a:blip>
          <a:srcRect b="0" l="0" r="0" t="0"/>
          <a:stretch/>
        </p:blipFill>
        <p:spPr>
          <a:xfrm>
            <a:off x="9898438" y="5113552"/>
            <a:ext cx="7374125" cy="3375125"/>
          </a:xfrm>
          <a:prstGeom prst="rect">
            <a:avLst/>
          </a:prstGeom>
          <a:noFill/>
          <a:ln>
            <a:noFill/>
          </a:ln>
        </p:spPr>
      </p:pic>
      <p:pic>
        <p:nvPicPr>
          <p:cNvPr id="171" name="Google Shape;171;p7"/>
          <p:cNvPicPr preferRelativeResize="0"/>
          <p:nvPr/>
        </p:nvPicPr>
        <p:blipFill rotWithShape="1">
          <a:blip r:embed="rId6">
            <a:alphaModFix/>
          </a:blip>
          <a:srcRect b="0" l="0" r="0" t="0"/>
          <a:stretch/>
        </p:blipFill>
        <p:spPr>
          <a:xfrm>
            <a:off x="2771175" y="4153748"/>
            <a:ext cx="3964800" cy="396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E8B"/>
        </a:solidFill>
      </p:bgPr>
    </p:bg>
    <p:spTree>
      <p:nvGrpSpPr>
        <p:cNvPr id="175" name="Shape 175"/>
        <p:cNvGrpSpPr/>
        <p:nvPr/>
      </p:nvGrpSpPr>
      <p:grpSpPr>
        <a:xfrm>
          <a:off x="0" y="0"/>
          <a:ext cx="0" cy="0"/>
          <a:chOff x="0" y="0"/>
          <a:chExt cx="0" cy="0"/>
        </a:xfrm>
      </p:grpSpPr>
      <p:sp>
        <p:nvSpPr>
          <p:cNvPr id="176" name="Google Shape;176;p8"/>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8"/>
          <p:cNvSpPr txBox="1"/>
          <p:nvPr/>
        </p:nvSpPr>
        <p:spPr>
          <a:xfrm>
            <a:off x="3676648" y="1007300"/>
            <a:ext cx="10934700" cy="2068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Commençons par quelques définitions</a:t>
            </a:r>
            <a:endParaRPr b="0" i="0" sz="5600" u="none" cap="none" strike="noStrike">
              <a:solidFill>
                <a:srgbClr val="000000"/>
              </a:solidFill>
              <a:latin typeface="Arial"/>
              <a:ea typeface="Arial"/>
              <a:cs typeface="Arial"/>
              <a:sym typeface="Arial"/>
            </a:endParaRPr>
          </a:p>
        </p:txBody>
      </p:sp>
      <p:sp>
        <p:nvSpPr>
          <p:cNvPr id="178" name="Google Shape;178;p8"/>
          <p:cNvSpPr txBox="1"/>
          <p:nvPr/>
        </p:nvSpPr>
        <p:spPr>
          <a:xfrm>
            <a:off x="1469275" y="3572950"/>
            <a:ext cx="12369000" cy="3620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200" u="none" cap="none" strike="noStrike">
                <a:solidFill>
                  <a:srgbClr val="F0F0F0"/>
                </a:solidFill>
                <a:latin typeface="Avenir"/>
                <a:ea typeface="Avenir"/>
                <a:cs typeface="Avenir"/>
                <a:sym typeface="Avenir"/>
              </a:rPr>
              <a:t>Quelle est ta compréhension des rôles  suivants?</a:t>
            </a:r>
            <a:endParaRPr b="0" i="0" sz="4200" u="none" cap="none" strike="noStrike">
              <a:solidFill>
                <a:srgbClr val="F0F0F0"/>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4200" u="none" cap="none" strike="noStrike">
              <a:solidFill>
                <a:srgbClr val="F0F0F0"/>
              </a:solidFill>
              <a:latin typeface="Avenir"/>
              <a:ea typeface="Avenir"/>
              <a:cs typeface="Avenir"/>
              <a:sym typeface="Avenir"/>
            </a:endParaRPr>
          </a:p>
          <a:p>
            <a:pPr indent="-495300" lvl="0" marL="1257300" marR="0" rtl="0" algn="l">
              <a:lnSpc>
                <a:spcPct val="115000"/>
              </a:lnSpc>
              <a:spcBef>
                <a:spcPts val="0"/>
              </a:spcBef>
              <a:spcAft>
                <a:spcPts val="0"/>
              </a:spcAft>
              <a:buClr>
                <a:srgbClr val="F0F0F0"/>
              </a:buClr>
              <a:buSzPts val="4200"/>
              <a:buFont typeface="Avenir"/>
              <a:buChar char="●"/>
            </a:pPr>
            <a:r>
              <a:rPr b="0" i="0" lang="en-US" sz="4200" u="none" cap="none" strike="noStrike">
                <a:solidFill>
                  <a:srgbClr val="F0F0F0"/>
                </a:solidFill>
                <a:latin typeface="Avenir"/>
                <a:ea typeface="Avenir"/>
                <a:cs typeface="Avenir"/>
                <a:sym typeface="Avenir"/>
              </a:rPr>
              <a:t>Auteur de l’infraction</a:t>
            </a:r>
            <a:endParaRPr b="0" i="0" sz="4200" u="none" cap="none" strike="noStrike">
              <a:solidFill>
                <a:srgbClr val="F0F0F0"/>
              </a:solidFill>
              <a:latin typeface="Avenir"/>
              <a:ea typeface="Avenir"/>
              <a:cs typeface="Avenir"/>
              <a:sym typeface="Avenir"/>
            </a:endParaRPr>
          </a:p>
          <a:p>
            <a:pPr indent="-495300" lvl="0" marL="1257300" marR="0" rtl="0" algn="l">
              <a:lnSpc>
                <a:spcPct val="115000"/>
              </a:lnSpc>
              <a:spcBef>
                <a:spcPts val="0"/>
              </a:spcBef>
              <a:spcAft>
                <a:spcPts val="0"/>
              </a:spcAft>
              <a:buClr>
                <a:srgbClr val="F0F0F0"/>
              </a:buClr>
              <a:buSzPts val="4200"/>
              <a:buFont typeface="Avenir"/>
              <a:buChar char="●"/>
            </a:pPr>
            <a:r>
              <a:rPr b="0" i="0" lang="en-US" sz="4200" u="none" cap="none" strike="noStrike">
                <a:solidFill>
                  <a:srgbClr val="F0F0F0"/>
                </a:solidFill>
                <a:latin typeface="Avenir"/>
                <a:ea typeface="Avenir"/>
                <a:cs typeface="Avenir"/>
                <a:sym typeface="Avenir"/>
              </a:rPr>
              <a:t>Facilitateur</a:t>
            </a:r>
            <a:endParaRPr b="0" i="0" sz="4200" u="none" cap="none" strike="noStrike">
              <a:solidFill>
                <a:srgbClr val="F0F0F0"/>
              </a:solidFill>
              <a:latin typeface="Avenir"/>
              <a:ea typeface="Avenir"/>
              <a:cs typeface="Avenir"/>
              <a:sym typeface="Avenir"/>
            </a:endParaRPr>
          </a:p>
          <a:p>
            <a:pPr indent="-495300" lvl="0" marL="1257300" marR="0" rtl="0" algn="l">
              <a:lnSpc>
                <a:spcPct val="115000"/>
              </a:lnSpc>
              <a:spcBef>
                <a:spcPts val="0"/>
              </a:spcBef>
              <a:spcAft>
                <a:spcPts val="0"/>
              </a:spcAft>
              <a:buClr>
                <a:srgbClr val="F0F0F0"/>
              </a:buClr>
              <a:buSzPts val="4200"/>
              <a:buFont typeface="Avenir"/>
              <a:buChar char="●"/>
            </a:pPr>
            <a:r>
              <a:rPr b="0" i="0" lang="en-US" sz="4200" u="none" cap="none" strike="noStrike">
                <a:solidFill>
                  <a:srgbClr val="F0F0F0"/>
                </a:solidFill>
                <a:latin typeface="Avenir"/>
                <a:ea typeface="Avenir"/>
                <a:cs typeface="Avenir"/>
                <a:sym typeface="Avenir"/>
              </a:rPr>
              <a:t>Témoin apathique</a:t>
            </a:r>
            <a:endParaRPr b="0" i="0" sz="4200" u="none" cap="none" strike="noStrike">
              <a:solidFill>
                <a:srgbClr val="F0F0F0"/>
              </a:solidFill>
              <a:latin typeface="Avenir"/>
              <a:ea typeface="Avenir"/>
              <a:cs typeface="Avenir"/>
              <a:sym typeface="Avenir"/>
            </a:endParaRPr>
          </a:p>
        </p:txBody>
      </p:sp>
      <p:pic>
        <p:nvPicPr>
          <p:cNvPr id="179" name="Google Shape;179;p8"/>
          <p:cNvPicPr preferRelativeResize="0"/>
          <p:nvPr/>
        </p:nvPicPr>
        <p:blipFill rotWithShape="1">
          <a:blip r:embed="rId4">
            <a:alphaModFix/>
          </a:blip>
          <a:srcRect b="0" l="0" r="0" t="0"/>
          <a:stretch/>
        </p:blipFill>
        <p:spPr>
          <a:xfrm>
            <a:off x="12361101" y="4851200"/>
            <a:ext cx="4493500" cy="4098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